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54"/>
  </p:notesMasterIdLst>
  <p:handoutMasterIdLst>
    <p:handoutMasterId r:id="rId55"/>
  </p:handoutMasterIdLst>
  <p:sldIdLst>
    <p:sldId id="597" r:id="rId2"/>
    <p:sldId id="703" r:id="rId3"/>
    <p:sldId id="704" r:id="rId4"/>
    <p:sldId id="705" r:id="rId5"/>
    <p:sldId id="706" r:id="rId6"/>
    <p:sldId id="707" r:id="rId7"/>
    <p:sldId id="708" r:id="rId8"/>
    <p:sldId id="709" r:id="rId9"/>
    <p:sldId id="710" r:id="rId10"/>
    <p:sldId id="711" r:id="rId11"/>
    <p:sldId id="712" r:id="rId12"/>
    <p:sldId id="713" r:id="rId13"/>
    <p:sldId id="714" r:id="rId14"/>
    <p:sldId id="715" r:id="rId15"/>
    <p:sldId id="716" r:id="rId16"/>
    <p:sldId id="717" r:id="rId17"/>
    <p:sldId id="718" r:id="rId18"/>
    <p:sldId id="719" r:id="rId19"/>
    <p:sldId id="720" r:id="rId20"/>
    <p:sldId id="721" r:id="rId21"/>
    <p:sldId id="722" r:id="rId22"/>
    <p:sldId id="723" r:id="rId23"/>
    <p:sldId id="724" r:id="rId24"/>
    <p:sldId id="725" r:id="rId25"/>
    <p:sldId id="726" r:id="rId26"/>
    <p:sldId id="727" r:id="rId27"/>
    <p:sldId id="728" r:id="rId28"/>
    <p:sldId id="729" r:id="rId29"/>
    <p:sldId id="730" r:id="rId30"/>
    <p:sldId id="732" r:id="rId31"/>
    <p:sldId id="733" r:id="rId32"/>
    <p:sldId id="734" r:id="rId33"/>
    <p:sldId id="735" r:id="rId34"/>
    <p:sldId id="737" r:id="rId35"/>
    <p:sldId id="738" r:id="rId36"/>
    <p:sldId id="739" r:id="rId37"/>
    <p:sldId id="741" r:id="rId38"/>
    <p:sldId id="742" r:id="rId39"/>
    <p:sldId id="744" r:id="rId40"/>
    <p:sldId id="746" r:id="rId41"/>
    <p:sldId id="747" r:id="rId42"/>
    <p:sldId id="749" r:id="rId43"/>
    <p:sldId id="828" r:id="rId44"/>
    <p:sldId id="829" r:id="rId45"/>
    <p:sldId id="831" r:id="rId46"/>
    <p:sldId id="832" r:id="rId47"/>
    <p:sldId id="834" r:id="rId48"/>
    <p:sldId id="765" r:id="rId49"/>
    <p:sldId id="835" r:id="rId50"/>
    <p:sldId id="836" r:id="rId51"/>
    <p:sldId id="838" r:id="rId52"/>
    <p:sldId id="766" r:id="rId53"/>
  </p:sldIdLst>
  <p:sldSz cx="9144000" cy="6858000" type="screen4x3"/>
  <p:notesSz cx="6735763" cy="9866313"/>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599" autoAdjust="0"/>
  </p:normalViewPr>
  <p:slideViewPr>
    <p:cSldViewPr>
      <p:cViewPr varScale="1">
        <p:scale>
          <a:sx n="84" d="100"/>
          <a:sy n="84" d="100"/>
        </p:scale>
        <p:origin x="38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06FD59-01B6-4047-9ED5-BD37A385A29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PE"/>
        </a:p>
      </dgm:t>
    </dgm:pt>
    <dgm:pt modelId="{72C11EAF-4A46-44A4-8827-FAE1AE53C538}">
      <dgm:prSet phldrT="[Texto]"/>
      <dgm:spPr/>
      <dgm:t>
        <a:bodyPr/>
        <a:lstStyle/>
        <a:p>
          <a:r>
            <a:rPr lang="es-PE" dirty="0" smtClean="0">
              <a:latin typeface="Calibri cuerpo"/>
            </a:rPr>
            <a:t>Tipo de Material</a:t>
          </a:r>
          <a:endParaRPr lang="es-PE" dirty="0">
            <a:latin typeface="Calibri cuerpo"/>
          </a:endParaRPr>
        </a:p>
      </dgm:t>
    </dgm:pt>
    <dgm:pt modelId="{FF65187D-3EB1-4291-A30C-51C6BBCBE32E}" type="parTrans" cxnId="{6F67637B-45C8-498A-ABB2-CB694427699D}">
      <dgm:prSet/>
      <dgm:spPr/>
      <dgm:t>
        <a:bodyPr/>
        <a:lstStyle/>
        <a:p>
          <a:endParaRPr lang="es-PE"/>
        </a:p>
      </dgm:t>
    </dgm:pt>
    <dgm:pt modelId="{D98D7F03-C401-4C02-846A-5CEF00C0D490}" type="sibTrans" cxnId="{6F67637B-45C8-498A-ABB2-CB694427699D}">
      <dgm:prSet/>
      <dgm:spPr/>
      <dgm:t>
        <a:bodyPr/>
        <a:lstStyle/>
        <a:p>
          <a:endParaRPr lang="es-PE"/>
        </a:p>
      </dgm:t>
    </dgm:pt>
    <dgm:pt modelId="{1F1D4C8E-0572-4553-850F-99886F064906}">
      <dgm:prSet phldrT="[Texto]"/>
      <dgm:spPr/>
      <dgm:t>
        <a:bodyPr/>
        <a:lstStyle/>
        <a:p>
          <a:r>
            <a:rPr lang="es-PE" dirty="0" smtClean="0"/>
            <a:t>Adobe, madera, quincha y otros</a:t>
          </a:r>
          <a:endParaRPr lang="es-PE" dirty="0"/>
        </a:p>
      </dgm:t>
    </dgm:pt>
    <dgm:pt modelId="{87DBADE0-23DB-423D-A338-E754D5B5A1E9}" type="parTrans" cxnId="{2635C4F2-00FA-460A-9C56-89606F157E90}">
      <dgm:prSet/>
      <dgm:spPr/>
      <dgm:t>
        <a:bodyPr/>
        <a:lstStyle/>
        <a:p>
          <a:endParaRPr lang="es-PE"/>
        </a:p>
      </dgm:t>
    </dgm:pt>
    <dgm:pt modelId="{7DBD1573-C5CD-4B88-BC47-A8D71849DB61}" type="sibTrans" cxnId="{2635C4F2-00FA-460A-9C56-89606F157E90}">
      <dgm:prSet/>
      <dgm:spPr/>
      <dgm:t>
        <a:bodyPr/>
        <a:lstStyle/>
        <a:p>
          <a:endParaRPr lang="es-PE"/>
        </a:p>
      </dgm:t>
    </dgm:pt>
    <dgm:pt modelId="{1A124918-5B32-47EC-8779-D1E108269539}">
      <dgm:prSet phldrT="[Texto]"/>
      <dgm:spPr/>
      <dgm:t>
        <a:bodyPr/>
        <a:lstStyle/>
        <a:p>
          <a:r>
            <a:rPr lang="es-PE" dirty="0" smtClean="0"/>
            <a:t>Tasa lineal de depreciación</a:t>
          </a:r>
          <a:endParaRPr lang="es-PE" dirty="0"/>
        </a:p>
      </dgm:t>
    </dgm:pt>
    <dgm:pt modelId="{C4F4B960-62AD-4B68-9E87-3F67FDDCE092}" type="parTrans" cxnId="{95FA015C-9127-4F1B-87C7-B622B165954E}">
      <dgm:prSet/>
      <dgm:spPr/>
      <dgm:t>
        <a:bodyPr/>
        <a:lstStyle/>
        <a:p>
          <a:endParaRPr lang="es-PE"/>
        </a:p>
      </dgm:t>
    </dgm:pt>
    <dgm:pt modelId="{CA4E7C79-EE6D-45BF-9D25-AFCF65D58F76}" type="sibTrans" cxnId="{95FA015C-9127-4F1B-87C7-B622B165954E}">
      <dgm:prSet/>
      <dgm:spPr/>
      <dgm:t>
        <a:bodyPr/>
        <a:lstStyle/>
        <a:p>
          <a:endParaRPr lang="es-PE"/>
        </a:p>
      </dgm:t>
    </dgm:pt>
    <dgm:pt modelId="{88E07B83-661E-4778-B3FD-E00A4382EF34}">
      <dgm:prSet phldrT="[Texto]"/>
      <dgm:spPr/>
      <dgm:t>
        <a:bodyPr/>
        <a:lstStyle/>
        <a:p>
          <a:r>
            <a:rPr lang="es-PE" dirty="0" smtClean="0"/>
            <a:t>2% - 1.25%</a:t>
          </a:r>
          <a:endParaRPr lang="es-PE" dirty="0"/>
        </a:p>
      </dgm:t>
    </dgm:pt>
    <dgm:pt modelId="{28175D91-755B-4C13-876B-D04CA395AD0D}" type="parTrans" cxnId="{FFBA2398-618C-4D82-80A1-DD34392A8A1C}">
      <dgm:prSet/>
      <dgm:spPr/>
      <dgm:t>
        <a:bodyPr/>
        <a:lstStyle/>
        <a:p>
          <a:endParaRPr lang="es-PE"/>
        </a:p>
      </dgm:t>
    </dgm:pt>
    <dgm:pt modelId="{14011A45-7979-40F9-A786-27C1E55A3BD6}" type="sibTrans" cxnId="{FFBA2398-618C-4D82-80A1-DD34392A8A1C}">
      <dgm:prSet/>
      <dgm:spPr/>
      <dgm:t>
        <a:bodyPr/>
        <a:lstStyle/>
        <a:p>
          <a:endParaRPr lang="es-PE"/>
        </a:p>
      </dgm:t>
    </dgm:pt>
    <dgm:pt modelId="{1AD18F27-7DBD-46C9-AE78-9D9111319F10}">
      <dgm:prSet phldrT="[Texto]"/>
      <dgm:spPr/>
      <dgm:t>
        <a:bodyPr/>
        <a:lstStyle/>
        <a:p>
          <a:r>
            <a:rPr lang="es-PE" dirty="0" smtClean="0"/>
            <a:t>3%</a:t>
          </a:r>
          <a:endParaRPr lang="es-PE" dirty="0"/>
        </a:p>
      </dgm:t>
    </dgm:pt>
    <dgm:pt modelId="{EE0A582F-7D77-44BD-ACA8-77D71D58CAF5}" type="parTrans" cxnId="{A24894D5-AE3F-46BC-88B0-63A8384ED3F2}">
      <dgm:prSet/>
      <dgm:spPr/>
      <dgm:t>
        <a:bodyPr/>
        <a:lstStyle/>
        <a:p>
          <a:endParaRPr lang="es-PE"/>
        </a:p>
      </dgm:t>
    </dgm:pt>
    <dgm:pt modelId="{7BCC19E1-AA75-42A4-9748-FA860F5ECBC1}" type="sibTrans" cxnId="{A24894D5-AE3F-46BC-88B0-63A8384ED3F2}">
      <dgm:prSet/>
      <dgm:spPr/>
      <dgm:t>
        <a:bodyPr/>
        <a:lstStyle/>
        <a:p>
          <a:endParaRPr lang="es-PE"/>
        </a:p>
      </dgm:t>
    </dgm:pt>
    <dgm:pt modelId="{356ADF3B-6587-4D20-A6EA-8C418254F263}">
      <dgm:prSet/>
      <dgm:spPr/>
      <dgm:t>
        <a:bodyPr/>
        <a:lstStyle/>
        <a:p>
          <a:r>
            <a:rPr lang="es-PE" dirty="0" smtClean="0"/>
            <a:t> Rango de vida útil </a:t>
          </a:r>
          <a:endParaRPr lang="es-PE" dirty="0"/>
        </a:p>
      </dgm:t>
    </dgm:pt>
    <dgm:pt modelId="{E9E3F518-808B-4C6D-8B57-5F24618C782D}" type="parTrans" cxnId="{341A73E3-A4E7-4C12-96D3-872A5A89BB46}">
      <dgm:prSet/>
      <dgm:spPr/>
      <dgm:t>
        <a:bodyPr/>
        <a:lstStyle/>
        <a:p>
          <a:endParaRPr lang="es-PE"/>
        </a:p>
      </dgm:t>
    </dgm:pt>
    <dgm:pt modelId="{4AAAA80A-59AF-4EC6-91DC-2FBD44E617AC}" type="sibTrans" cxnId="{341A73E3-A4E7-4C12-96D3-872A5A89BB46}">
      <dgm:prSet/>
      <dgm:spPr/>
      <dgm:t>
        <a:bodyPr/>
        <a:lstStyle/>
        <a:p>
          <a:endParaRPr lang="es-PE"/>
        </a:p>
      </dgm:t>
    </dgm:pt>
    <dgm:pt modelId="{E04B3B25-18D2-46C4-8BDC-58DEF1A8CE43}">
      <dgm:prSet/>
      <dgm:spPr/>
      <dgm:t>
        <a:bodyPr/>
        <a:lstStyle/>
        <a:p>
          <a:r>
            <a:rPr lang="es-PE" dirty="0" smtClean="0"/>
            <a:t>Concreto, Ladrillo, Acero y Otros</a:t>
          </a:r>
          <a:endParaRPr lang="es-PE" dirty="0"/>
        </a:p>
      </dgm:t>
    </dgm:pt>
    <dgm:pt modelId="{5D9811B1-DAAD-4BE9-82C1-387A78BD81F8}" type="parTrans" cxnId="{2C31AF74-57A8-4A4F-9D83-B5C25B1D0E5D}">
      <dgm:prSet/>
      <dgm:spPr/>
      <dgm:t>
        <a:bodyPr/>
        <a:lstStyle/>
        <a:p>
          <a:endParaRPr lang="es-PE"/>
        </a:p>
      </dgm:t>
    </dgm:pt>
    <dgm:pt modelId="{F079DA38-C1B5-46A7-AB8A-15794AE63628}" type="sibTrans" cxnId="{2C31AF74-57A8-4A4F-9D83-B5C25B1D0E5D}">
      <dgm:prSet/>
      <dgm:spPr/>
      <dgm:t>
        <a:bodyPr/>
        <a:lstStyle/>
        <a:p>
          <a:endParaRPr lang="es-PE"/>
        </a:p>
      </dgm:t>
    </dgm:pt>
    <dgm:pt modelId="{8DD67A94-A1BF-49CD-AC25-CA79F69DF2F0}">
      <dgm:prSet/>
      <dgm:spPr/>
      <dgm:t>
        <a:bodyPr/>
        <a:lstStyle/>
        <a:p>
          <a:r>
            <a:rPr lang="es-PE" dirty="0" smtClean="0"/>
            <a:t>50 a 80 años</a:t>
          </a:r>
          <a:endParaRPr lang="es-PE" dirty="0"/>
        </a:p>
      </dgm:t>
    </dgm:pt>
    <dgm:pt modelId="{AA6BAE1F-A7EC-4D2C-8E13-713FCB5D2C5D}" type="parTrans" cxnId="{5374BB56-837B-4173-B567-91091D091C99}">
      <dgm:prSet/>
      <dgm:spPr/>
      <dgm:t>
        <a:bodyPr/>
        <a:lstStyle/>
        <a:p>
          <a:endParaRPr lang="es-PE"/>
        </a:p>
      </dgm:t>
    </dgm:pt>
    <dgm:pt modelId="{1125CF20-7A5B-4CD6-909C-0C25A9305D90}" type="sibTrans" cxnId="{5374BB56-837B-4173-B567-91091D091C99}">
      <dgm:prSet/>
      <dgm:spPr/>
      <dgm:t>
        <a:bodyPr/>
        <a:lstStyle/>
        <a:p>
          <a:endParaRPr lang="es-PE"/>
        </a:p>
      </dgm:t>
    </dgm:pt>
    <dgm:pt modelId="{772ABE3B-1EF9-423E-8A60-53F53061FC30}">
      <dgm:prSet/>
      <dgm:spPr/>
      <dgm:t>
        <a:bodyPr/>
        <a:lstStyle/>
        <a:p>
          <a:r>
            <a:rPr lang="es-PE" dirty="0" smtClean="0"/>
            <a:t>33 años</a:t>
          </a:r>
          <a:endParaRPr lang="es-PE" dirty="0"/>
        </a:p>
      </dgm:t>
    </dgm:pt>
    <dgm:pt modelId="{A4FFDC6E-FE88-4D5D-8E59-290970875D1A}" type="parTrans" cxnId="{9A1877A9-BEA5-434E-B3CB-76DE499E016C}">
      <dgm:prSet/>
      <dgm:spPr/>
      <dgm:t>
        <a:bodyPr/>
        <a:lstStyle/>
        <a:p>
          <a:endParaRPr lang="es-PE"/>
        </a:p>
      </dgm:t>
    </dgm:pt>
    <dgm:pt modelId="{9394FE53-9B7D-4C39-B19E-47A5DD18F23A}" type="sibTrans" cxnId="{9A1877A9-BEA5-434E-B3CB-76DE499E016C}">
      <dgm:prSet/>
      <dgm:spPr/>
      <dgm:t>
        <a:bodyPr/>
        <a:lstStyle/>
        <a:p>
          <a:endParaRPr lang="es-PE"/>
        </a:p>
      </dgm:t>
    </dgm:pt>
    <dgm:pt modelId="{7D3844F0-FA91-4232-B254-92ECA26AAB5B}" type="pres">
      <dgm:prSet presAssocID="{F406FD59-01B6-4047-9ED5-BD37A385A294}" presName="diagram" presStyleCnt="0">
        <dgm:presLayoutVars>
          <dgm:chPref val="1"/>
          <dgm:dir/>
          <dgm:animOne val="branch"/>
          <dgm:animLvl val="lvl"/>
          <dgm:resizeHandles/>
        </dgm:presLayoutVars>
      </dgm:prSet>
      <dgm:spPr/>
      <dgm:t>
        <a:bodyPr/>
        <a:lstStyle/>
        <a:p>
          <a:endParaRPr lang="es-ES"/>
        </a:p>
      </dgm:t>
    </dgm:pt>
    <dgm:pt modelId="{2239AF03-62DA-4473-B286-E76639597478}" type="pres">
      <dgm:prSet presAssocID="{72C11EAF-4A46-44A4-8827-FAE1AE53C538}" presName="root" presStyleCnt="0"/>
      <dgm:spPr/>
    </dgm:pt>
    <dgm:pt modelId="{25901835-4626-469E-A64D-713501151609}" type="pres">
      <dgm:prSet presAssocID="{72C11EAF-4A46-44A4-8827-FAE1AE53C538}" presName="rootComposite" presStyleCnt="0"/>
      <dgm:spPr/>
    </dgm:pt>
    <dgm:pt modelId="{AF211AD2-20EE-4ED4-A48E-25BBABB9D9B0}" type="pres">
      <dgm:prSet presAssocID="{72C11EAF-4A46-44A4-8827-FAE1AE53C538}" presName="rootText" presStyleLbl="node1" presStyleIdx="0" presStyleCnt="3"/>
      <dgm:spPr/>
      <dgm:t>
        <a:bodyPr/>
        <a:lstStyle/>
        <a:p>
          <a:endParaRPr lang="es-ES"/>
        </a:p>
      </dgm:t>
    </dgm:pt>
    <dgm:pt modelId="{C21E8780-E8EE-4F62-8E57-05071489B765}" type="pres">
      <dgm:prSet presAssocID="{72C11EAF-4A46-44A4-8827-FAE1AE53C538}" presName="rootConnector" presStyleLbl="node1" presStyleIdx="0" presStyleCnt="3"/>
      <dgm:spPr/>
      <dgm:t>
        <a:bodyPr/>
        <a:lstStyle/>
        <a:p>
          <a:endParaRPr lang="es-ES"/>
        </a:p>
      </dgm:t>
    </dgm:pt>
    <dgm:pt modelId="{0528E61B-A550-49F6-A89E-5B695358CE04}" type="pres">
      <dgm:prSet presAssocID="{72C11EAF-4A46-44A4-8827-FAE1AE53C538}" presName="childShape" presStyleCnt="0"/>
      <dgm:spPr/>
    </dgm:pt>
    <dgm:pt modelId="{5BA5E600-3B39-478E-829C-369B6D435FF1}" type="pres">
      <dgm:prSet presAssocID="{5D9811B1-DAAD-4BE9-82C1-387A78BD81F8}" presName="Name13" presStyleLbl="parChTrans1D2" presStyleIdx="0" presStyleCnt="6"/>
      <dgm:spPr/>
      <dgm:t>
        <a:bodyPr/>
        <a:lstStyle/>
        <a:p>
          <a:endParaRPr lang="es-ES"/>
        </a:p>
      </dgm:t>
    </dgm:pt>
    <dgm:pt modelId="{00012DA9-074A-47CF-8BDB-8752EEA20DC4}" type="pres">
      <dgm:prSet presAssocID="{E04B3B25-18D2-46C4-8BDC-58DEF1A8CE43}" presName="childText" presStyleLbl="bgAcc1" presStyleIdx="0" presStyleCnt="6">
        <dgm:presLayoutVars>
          <dgm:bulletEnabled val="1"/>
        </dgm:presLayoutVars>
      </dgm:prSet>
      <dgm:spPr/>
      <dgm:t>
        <a:bodyPr/>
        <a:lstStyle/>
        <a:p>
          <a:endParaRPr lang="es-PE"/>
        </a:p>
      </dgm:t>
    </dgm:pt>
    <dgm:pt modelId="{3F4F7CD0-F7F1-46B5-874E-ED86391A0108}" type="pres">
      <dgm:prSet presAssocID="{87DBADE0-23DB-423D-A338-E754D5B5A1E9}" presName="Name13" presStyleLbl="parChTrans1D2" presStyleIdx="1" presStyleCnt="6"/>
      <dgm:spPr/>
      <dgm:t>
        <a:bodyPr/>
        <a:lstStyle/>
        <a:p>
          <a:endParaRPr lang="es-ES"/>
        </a:p>
      </dgm:t>
    </dgm:pt>
    <dgm:pt modelId="{030B0BE9-7AC1-4978-B382-5C4DFD7D3D16}" type="pres">
      <dgm:prSet presAssocID="{1F1D4C8E-0572-4553-850F-99886F064906}" presName="childText" presStyleLbl="bgAcc1" presStyleIdx="1" presStyleCnt="6">
        <dgm:presLayoutVars>
          <dgm:bulletEnabled val="1"/>
        </dgm:presLayoutVars>
      </dgm:prSet>
      <dgm:spPr/>
      <dgm:t>
        <a:bodyPr/>
        <a:lstStyle/>
        <a:p>
          <a:endParaRPr lang="es-PE"/>
        </a:p>
      </dgm:t>
    </dgm:pt>
    <dgm:pt modelId="{7AB9D319-BD1F-4E2E-B7EA-5F709972E6D0}" type="pres">
      <dgm:prSet presAssocID="{356ADF3B-6587-4D20-A6EA-8C418254F263}" presName="root" presStyleCnt="0"/>
      <dgm:spPr/>
    </dgm:pt>
    <dgm:pt modelId="{15508356-476A-43CC-BF23-4E252C6688B8}" type="pres">
      <dgm:prSet presAssocID="{356ADF3B-6587-4D20-A6EA-8C418254F263}" presName="rootComposite" presStyleCnt="0"/>
      <dgm:spPr/>
    </dgm:pt>
    <dgm:pt modelId="{D321C6BD-AA61-4142-8300-3E4DFE209D31}" type="pres">
      <dgm:prSet presAssocID="{356ADF3B-6587-4D20-A6EA-8C418254F263}" presName="rootText" presStyleLbl="node1" presStyleIdx="1" presStyleCnt="3"/>
      <dgm:spPr/>
      <dgm:t>
        <a:bodyPr/>
        <a:lstStyle/>
        <a:p>
          <a:endParaRPr lang="es-PE"/>
        </a:p>
      </dgm:t>
    </dgm:pt>
    <dgm:pt modelId="{8BFCBEF8-4B89-410B-9122-157973911B1C}" type="pres">
      <dgm:prSet presAssocID="{356ADF3B-6587-4D20-A6EA-8C418254F263}" presName="rootConnector" presStyleLbl="node1" presStyleIdx="1" presStyleCnt="3"/>
      <dgm:spPr/>
      <dgm:t>
        <a:bodyPr/>
        <a:lstStyle/>
        <a:p>
          <a:endParaRPr lang="es-ES"/>
        </a:p>
      </dgm:t>
    </dgm:pt>
    <dgm:pt modelId="{E9B22026-93B4-4606-A453-65DB6D711C56}" type="pres">
      <dgm:prSet presAssocID="{356ADF3B-6587-4D20-A6EA-8C418254F263}" presName="childShape" presStyleCnt="0"/>
      <dgm:spPr/>
    </dgm:pt>
    <dgm:pt modelId="{BEBBF51E-4FDE-4AB5-A470-6ED89332946D}" type="pres">
      <dgm:prSet presAssocID="{AA6BAE1F-A7EC-4D2C-8E13-713FCB5D2C5D}" presName="Name13" presStyleLbl="parChTrans1D2" presStyleIdx="2" presStyleCnt="6"/>
      <dgm:spPr/>
      <dgm:t>
        <a:bodyPr/>
        <a:lstStyle/>
        <a:p>
          <a:endParaRPr lang="es-ES"/>
        </a:p>
      </dgm:t>
    </dgm:pt>
    <dgm:pt modelId="{14C20BE7-A54D-4EF7-993A-37FD64FB1D21}" type="pres">
      <dgm:prSet presAssocID="{8DD67A94-A1BF-49CD-AC25-CA79F69DF2F0}" presName="childText" presStyleLbl="bgAcc1" presStyleIdx="2" presStyleCnt="6">
        <dgm:presLayoutVars>
          <dgm:bulletEnabled val="1"/>
        </dgm:presLayoutVars>
      </dgm:prSet>
      <dgm:spPr/>
      <dgm:t>
        <a:bodyPr/>
        <a:lstStyle/>
        <a:p>
          <a:endParaRPr lang="es-ES"/>
        </a:p>
      </dgm:t>
    </dgm:pt>
    <dgm:pt modelId="{CA1E8F81-D10A-4D22-BFDD-75F4880490D9}" type="pres">
      <dgm:prSet presAssocID="{A4FFDC6E-FE88-4D5D-8E59-290970875D1A}" presName="Name13" presStyleLbl="parChTrans1D2" presStyleIdx="3" presStyleCnt="6"/>
      <dgm:spPr/>
      <dgm:t>
        <a:bodyPr/>
        <a:lstStyle/>
        <a:p>
          <a:endParaRPr lang="es-ES"/>
        </a:p>
      </dgm:t>
    </dgm:pt>
    <dgm:pt modelId="{15991916-BC8B-47A5-B598-D40734209244}" type="pres">
      <dgm:prSet presAssocID="{772ABE3B-1EF9-423E-8A60-53F53061FC30}" presName="childText" presStyleLbl="bgAcc1" presStyleIdx="3" presStyleCnt="6">
        <dgm:presLayoutVars>
          <dgm:bulletEnabled val="1"/>
        </dgm:presLayoutVars>
      </dgm:prSet>
      <dgm:spPr/>
      <dgm:t>
        <a:bodyPr/>
        <a:lstStyle/>
        <a:p>
          <a:endParaRPr lang="es-ES"/>
        </a:p>
      </dgm:t>
    </dgm:pt>
    <dgm:pt modelId="{11E92391-203D-4E2B-9291-FFA711C2F3E9}" type="pres">
      <dgm:prSet presAssocID="{1A124918-5B32-47EC-8779-D1E108269539}" presName="root" presStyleCnt="0"/>
      <dgm:spPr/>
    </dgm:pt>
    <dgm:pt modelId="{5F326309-2CBE-42BA-A82C-2A471898049E}" type="pres">
      <dgm:prSet presAssocID="{1A124918-5B32-47EC-8779-D1E108269539}" presName="rootComposite" presStyleCnt="0"/>
      <dgm:spPr/>
    </dgm:pt>
    <dgm:pt modelId="{A3B51E77-5A69-4A34-9974-A6823A70AD85}" type="pres">
      <dgm:prSet presAssocID="{1A124918-5B32-47EC-8779-D1E108269539}" presName="rootText" presStyleLbl="node1" presStyleIdx="2" presStyleCnt="3"/>
      <dgm:spPr/>
      <dgm:t>
        <a:bodyPr/>
        <a:lstStyle/>
        <a:p>
          <a:endParaRPr lang="es-PE"/>
        </a:p>
      </dgm:t>
    </dgm:pt>
    <dgm:pt modelId="{5F635E7B-D190-4B11-8CC0-062C815D07B1}" type="pres">
      <dgm:prSet presAssocID="{1A124918-5B32-47EC-8779-D1E108269539}" presName="rootConnector" presStyleLbl="node1" presStyleIdx="2" presStyleCnt="3"/>
      <dgm:spPr/>
      <dgm:t>
        <a:bodyPr/>
        <a:lstStyle/>
        <a:p>
          <a:endParaRPr lang="es-ES"/>
        </a:p>
      </dgm:t>
    </dgm:pt>
    <dgm:pt modelId="{10CF79D5-23BC-44EB-96AD-31B9F97DF964}" type="pres">
      <dgm:prSet presAssocID="{1A124918-5B32-47EC-8779-D1E108269539}" presName="childShape" presStyleCnt="0"/>
      <dgm:spPr/>
    </dgm:pt>
    <dgm:pt modelId="{AE8DB196-6DB1-480A-A24F-397FF0185505}" type="pres">
      <dgm:prSet presAssocID="{28175D91-755B-4C13-876B-D04CA395AD0D}" presName="Name13" presStyleLbl="parChTrans1D2" presStyleIdx="4" presStyleCnt="6"/>
      <dgm:spPr/>
      <dgm:t>
        <a:bodyPr/>
        <a:lstStyle/>
        <a:p>
          <a:endParaRPr lang="es-ES"/>
        </a:p>
      </dgm:t>
    </dgm:pt>
    <dgm:pt modelId="{597F764C-92F2-40CB-904B-B5B7C6801707}" type="pres">
      <dgm:prSet presAssocID="{88E07B83-661E-4778-B3FD-E00A4382EF34}" presName="childText" presStyleLbl="bgAcc1" presStyleIdx="4" presStyleCnt="6">
        <dgm:presLayoutVars>
          <dgm:bulletEnabled val="1"/>
        </dgm:presLayoutVars>
      </dgm:prSet>
      <dgm:spPr/>
      <dgm:t>
        <a:bodyPr/>
        <a:lstStyle/>
        <a:p>
          <a:endParaRPr lang="es-ES"/>
        </a:p>
      </dgm:t>
    </dgm:pt>
    <dgm:pt modelId="{31338FA8-14B2-4F01-A837-E8E3D3E20064}" type="pres">
      <dgm:prSet presAssocID="{EE0A582F-7D77-44BD-ACA8-77D71D58CAF5}" presName="Name13" presStyleLbl="parChTrans1D2" presStyleIdx="5" presStyleCnt="6"/>
      <dgm:spPr/>
      <dgm:t>
        <a:bodyPr/>
        <a:lstStyle/>
        <a:p>
          <a:endParaRPr lang="es-ES"/>
        </a:p>
      </dgm:t>
    </dgm:pt>
    <dgm:pt modelId="{F3D2C297-0F2F-43F9-9472-FCDDA5163A34}" type="pres">
      <dgm:prSet presAssocID="{1AD18F27-7DBD-46C9-AE78-9D9111319F10}" presName="childText" presStyleLbl="bgAcc1" presStyleIdx="5" presStyleCnt="6">
        <dgm:presLayoutVars>
          <dgm:bulletEnabled val="1"/>
        </dgm:presLayoutVars>
      </dgm:prSet>
      <dgm:spPr/>
      <dgm:t>
        <a:bodyPr/>
        <a:lstStyle/>
        <a:p>
          <a:endParaRPr lang="es-ES"/>
        </a:p>
      </dgm:t>
    </dgm:pt>
  </dgm:ptLst>
  <dgm:cxnLst>
    <dgm:cxn modelId="{781066D0-9B04-4C89-8CCF-584037B59AD6}" type="presOf" srcId="{87DBADE0-23DB-423D-A338-E754D5B5A1E9}" destId="{3F4F7CD0-F7F1-46B5-874E-ED86391A0108}" srcOrd="0" destOrd="0" presId="urn:microsoft.com/office/officeart/2005/8/layout/hierarchy3"/>
    <dgm:cxn modelId="{242F3771-6ED8-4A10-9A6A-3F40609D2CC8}" type="presOf" srcId="{1A124918-5B32-47EC-8779-D1E108269539}" destId="{5F635E7B-D190-4B11-8CC0-062C815D07B1}" srcOrd="1" destOrd="0" presId="urn:microsoft.com/office/officeart/2005/8/layout/hierarchy3"/>
    <dgm:cxn modelId="{34929B44-4907-4F7C-B020-250489321565}" type="presOf" srcId="{1AD18F27-7DBD-46C9-AE78-9D9111319F10}" destId="{F3D2C297-0F2F-43F9-9472-FCDDA5163A34}" srcOrd="0" destOrd="0" presId="urn:microsoft.com/office/officeart/2005/8/layout/hierarchy3"/>
    <dgm:cxn modelId="{F093F4AF-8116-4FEB-80A4-91F8B317B5D4}" type="presOf" srcId="{AA6BAE1F-A7EC-4D2C-8E13-713FCB5D2C5D}" destId="{BEBBF51E-4FDE-4AB5-A470-6ED89332946D}" srcOrd="0" destOrd="0" presId="urn:microsoft.com/office/officeart/2005/8/layout/hierarchy3"/>
    <dgm:cxn modelId="{FFBA2398-618C-4D82-80A1-DD34392A8A1C}" srcId="{1A124918-5B32-47EC-8779-D1E108269539}" destId="{88E07B83-661E-4778-B3FD-E00A4382EF34}" srcOrd="0" destOrd="0" parTransId="{28175D91-755B-4C13-876B-D04CA395AD0D}" sibTransId="{14011A45-7979-40F9-A786-27C1E55A3BD6}"/>
    <dgm:cxn modelId="{341A73E3-A4E7-4C12-96D3-872A5A89BB46}" srcId="{F406FD59-01B6-4047-9ED5-BD37A385A294}" destId="{356ADF3B-6587-4D20-A6EA-8C418254F263}" srcOrd="1" destOrd="0" parTransId="{E9E3F518-808B-4C6D-8B57-5F24618C782D}" sibTransId="{4AAAA80A-59AF-4EC6-91DC-2FBD44E617AC}"/>
    <dgm:cxn modelId="{9A1877A9-BEA5-434E-B3CB-76DE499E016C}" srcId="{356ADF3B-6587-4D20-A6EA-8C418254F263}" destId="{772ABE3B-1EF9-423E-8A60-53F53061FC30}" srcOrd="1" destOrd="0" parTransId="{A4FFDC6E-FE88-4D5D-8E59-290970875D1A}" sibTransId="{9394FE53-9B7D-4C39-B19E-47A5DD18F23A}"/>
    <dgm:cxn modelId="{3D11795F-C4E4-467B-BAE5-57265F5DD3AF}" type="presOf" srcId="{1F1D4C8E-0572-4553-850F-99886F064906}" destId="{030B0BE9-7AC1-4978-B382-5C4DFD7D3D16}" srcOrd="0" destOrd="0" presId="urn:microsoft.com/office/officeart/2005/8/layout/hierarchy3"/>
    <dgm:cxn modelId="{5274E2B5-D08D-4D39-9E7B-38082788563A}" type="presOf" srcId="{5D9811B1-DAAD-4BE9-82C1-387A78BD81F8}" destId="{5BA5E600-3B39-478E-829C-369B6D435FF1}" srcOrd="0" destOrd="0" presId="urn:microsoft.com/office/officeart/2005/8/layout/hierarchy3"/>
    <dgm:cxn modelId="{573A25DE-55C8-4616-A8FB-0D5475AC89EA}" type="presOf" srcId="{356ADF3B-6587-4D20-A6EA-8C418254F263}" destId="{8BFCBEF8-4B89-410B-9122-157973911B1C}" srcOrd="1" destOrd="0" presId="urn:microsoft.com/office/officeart/2005/8/layout/hierarchy3"/>
    <dgm:cxn modelId="{E289220F-FFB6-49BA-B3EF-314688F11F2A}" type="presOf" srcId="{E04B3B25-18D2-46C4-8BDC-58DEF1A8CE43}" destId="{00012DA9-074A-47CF-8BDB-8752EEA20DC4}" srcOrd="0" destOrd="0" presId="urn:microsoft.com/office/officeart/2005/8/layout/hierarchy3"/>
    <dgm:cxn modelId="{6F67637B-45C8-498A-ABB2-CB694427699D}" srcId="{F406FD59-01B6-4047-9ED5-BD37A385A294}" destId="{72C11EAF-4A46-44A4-8827-FAE1AE53C538}" srcOrd="0" destOrd="0" parTransId="{FF65187D-3EB1-4291-A30C-51C6BBCBE32E}" sibTransId="{D98D7F03-C401-4C02-846A-5CEF00C0D490}"/>
    <dgm:cxn modelId="{95FA015C-9127-4F1B-87C7-B622B165954E}" srcId="{F406FD59-01B6-4047-9ED5-BD37A385A294}" destId="{1A124918-5B32-47EC-8779-D1E108269539}" srcOrd="2" destOrd="0" parTransId="{C4F4B960-62AD-4B68-9E87-3F67FDDCE092}" sibTransId="{CA4E7C79-EE6D-45BF-9D25-AFCF65D58F76}"/>
    <dgm:cxn modelId="{AB7904E1-9508-4126-BF33-9FE9A651F3E3}" type="presOf" srcId="{772ABE3B-1EF9-423E-8A60-53F53061FC30}" destId="{15991916-BC8B-47A5-B598-D40734209244}" srcOrd="0" destOrd="0" presId="urn:microsoft.com/office/officeart/2005/8/layout/hierarchy3"/>
    <dgm:cxn modelId="{5374BB56-837B-4173-B567-91091D091C99}" srcId="{356ADF3B-6587-4D20-A6EA-8C418254F263}" destId="{8DD67A94-A1BF-49CD-AC25-CA79F69DF2F0}" srcOrd="0" destOrd="0" parTransId="{AA6BAE1F-A7EC-4D2C-8E13-713FCB5D2C5D}" sibTransId="{1125CF20-7A5B-4CD6-909C-0C25A9305D90}"/>
    <dgm:cxn modelId="{55C701E8-EFCD-46B2-B4D2-5C45140202EF}" type="presOf" srcId="{1A124918-5B32-47EC-8779-D1E108269539}" destId="{A3B51E77-5A69-4A34-9974-A6823A70AD85}" srcOrd="0" destOrd="0" presId="urn:microsoft.com/office/officeart/2005/8/layout/hierarchy3"/>
    <dgm:cxn modelId="{3A495F68-7E60-415A-BF3E-8AA993305E22}" type="presOf" srcId="{28175D91-755B-4C13-876B-D04CA395AD0D}" destId="{AE8DB196-6DB1-480A-A24F-397FF0185505}" srcOrd="0" destOrd="0" presId="urn:microsoft.com/office/officeart/2005/8/layout/hierarchy3"/>
    <dgm:cxn modelId="{F8EB376B-69A3-45D1-A735-F267AA2BB979}" type="presOf" srcId="{F406FD59-01B6-4047-9ED5-BD37A385A294}" destId="{7D3844F0-FA91-4232-B254-92ECA26AAB5B}" srcOrd="0" destOrd="0" presId="urn:microsoft.com/office/officeart/2005/8/layout/hierarchy3"/>
    <dgm:cxn modelId="{A24894D5-AE3F-46BC-88B0-63A8384ED3F2}" srcId="{1A124918-5B32-47EC-8779-D1E108269539}" destId="{1AD18F27-7DBD-46C9-AE78-9D9111319F10}" srcOrd="1" destOrd="0" parTransId="{EE0A582F-7D77-44BD-ACA8-77D71D58CAF5}" sibTransId="{7BCC19E1-AA75-42A4-9748-FA860F5ECBC1}"/>
    <dgm:cxn modelId="{0767ACDE-BB7C-461A-96C8-3E7E866509DA}" type="presOf" srcId="{88E07B83-661E-4778-B3FD-E00A4382EF34}" destId="{597F764C-92F2-40CB-904B-B5B7C6801707}" srcOrd="0" destOrd="0" presId="urn:microsoft.com/office/officeart/2005/8/layout/hierarchy3"/>
    <dgm:cxn modelId="{FEE3A66F-ECC7-44ED-A330-07FB448F9640}" type="presOf" srcId="{72C11EAF-4A46-44A4-8827-FAE1AE53C538}" destId="{AF211AD2-20EE-4ED4-A48E-25BBABB9D9B0}" srcOrd="0" destOrd="0" presId="urn:microsoft.com/office/officeart/2005/8/layout/hierarchy3"/>
    <dgm:cxn modelId="{2635C4F2-00FA-460A-9C56-89606F157E90}" srcId="{72C11EAF-4A46-44A4-8827-FAE1AE53C538}" destId="{1F1D4C8E-0572-4553-850F-99886F064906}" srcOrd="1" destOrd="0" parTransId="{87DBADE0-23DB-423D-A338-E754D5B5A1E9}" sibTransId="{7DBD1573-C5CD-4B88-BC47-A8D71849DB61}"/>
    <dgm:cxn modelId="{2C31AF74-57A8-4A4F-9D83-B5C25B1D0E5D}" srcId="{72C11EAF-4A46-44A4-8827-FAE1AE53C538}" destId="{E04B3B25-18D2-46C4-8BDC-58DEF1A8CE43}" srcOrd="0" destOrd="0" parTransId="{5D9811B1-DAAD-4BE9-82C1-387A78BD81F8}" sibTransId="{F079DA38-C1B5-46A7-AB8A-15794AE63628}"/>
    <dgm:cxn modelId="{B145C88D-4C9C-44E3-811F-87E58973AAA1}" type="presOf" srcId="{EE0A582F-7D77-44BD-ACA8-77D71D58CAF5}" destId="{31338FA8-14B2-4F01-A837-E8E3D3E20064}" srcOrd="0" destOrd="0" presId="urn:microsoft.com/office/officeart/2005/8/layout/hierarchy3"/>
    <dgm:cxn modelId="{8607C478-E746-4D97-B03D-997B63BDFFAA}" type="presOf" srcId="{8DD67A94-A1BF-49CD-AC25-CA79F69DF2F0}" destId="{14C20BE7-A54D-4EF7-993A-37FD64FB1D21}" srcOrd="0" destOrd="0" presId="urn:microsoft.com/office/officeart/2005/8/layout/hierarchy3"/>
    <dgm:cxn modelId="{D6FFB37A-8192-458A-80DF-5DA21BF2B34B}" type="presOf" srcId="{356ADF3B-6587-4D20-A6EA-8C418254F263}" destId="{D321C6BD-AA61-4142-8300-3E4DFE209D31}" srcOrd="0" destOrd="0" presId="urn:microsoft.com/office/officeart/2005/8/layout/hierarchy3"/>
    <dgm:cxn modelId="{626ABC87-1C26-4ED9-AD00-4360098A7206}" type="presOf" srcId="{A4FFDC6E-FE88-4D5D-8E59-290970875D1A}" destId="{CA1E8F81-D10A-4D22-BFDD-75F4880490D9}" srcOrd="0" destOrd="0" presId="urn:microsoft.com/office/officeart/2005/8/layout/hierarchy3"/>
    <dgm:cxn modelId="{F5014B3E-0203-456B-878A-30E2877BAA19}" type="presOf" srcId="{72C11EAF-4A46-44A4-8827-FAE1AE53C538}" destId="{C21E8780-E8EE-4F62-8E57-05071489B765}" srcOrd="1" destOrd="0" presId="urn:microsoft.com/office/officeart/2005/8/layout/hierarchy3"/>
    <dgm:cxn modelId="{94FBD690-AC64-4078-989B-9ED2656ADEE7}" type="presParOf" srcId="{7D3844F0-FA91-4232-B254-92ECA26AAB5B}" destId="{2239AF03-62DA-4473-B286-E76639597478}" srcOrd="0" destOrd="0" presId="urn:microsoft.com/office/officeart/2005/8/layout/hierarchy3"/>
    <dgm:cxn modelId="{ED510CA1-5C61-4386-B254-DE00D714E979}" type="presParOf" srcId="{2239AF03-62DA-4473-B286-E76639597478}" destId="{25901835-4626-469E-A64D-713501151609}" srcOrd="0" destOrd="0" presId="urn:microsoft.com/office/officeart/2005/8/layout/hierarchy3"/>
    <dgm:cxn modelId="{C29766E2-CA99-4C9B-863E-01F1C5864CB5}" type="presParOf" srcId="{25901835-4626-469E-A64D-713501151609}" destId="{AF211AD2-20EE-4ED4-A48E-25BBABB9D9B0}" srcOrd="0" destOrd="0" presId="urn:microsoft.com/office/officeart/2005/8/layout/hierarchy3"/>
    <dgm:cxn modelId="{70F6CB88-F5DC-4A73-AA8B-35319A7BEC21}" type="presParOf" srcId="{25901835-4626-469E-A64D-713501151609}" destId="{C21E8780-E8EE-4F62-8E57-05071489B765}" srcOrd="1" destOrd="0" presId="urn:microsoft.com/office/officeart/2005/8/layout/hierarchy3"/>
    <dgm:cxn modelId="{EFFAF101-E619-4A91-ABF5-8670500225B3}" type="presParOf" srcId="{2239AF03-62DA-4473-B286-E76639597478}" destId="{0528E61B-A550-49F6-A89E-5B695358CE04}" srcOrd="1" destOrd="0" presId="urn:microsoft.com/office/officeart/2005/8/layout/hierarchy3"/>
    <dgm:cxn modelId="{BED5C2BC-D041-470F-AC8C-F2430C1BC56E}" type="presParOf" srcId="{0528E61B-A550-49F6-A89E-5B695358CE04}" destId="{5BA5E600-3B39-478E-829C-369B6D435FF1}" srcOrd="0" destOrd="0" presId="urn:microsoft.com/office/officeart/2005/8/layout/hierarchy3"/>
    <dgm:cxn modelId="{61F7711C-3259-46AB-AD7E-5268246C0682}" type="presParOf" srcId="{0528E61B-A550-49F6-A89E-5B695358CE04}" destId="{00012DA9-074A-47CF-8BDB-8752EEA20DC4}" srcOrd="1" destOrd="0" presId="urn:microsoft.com/office/officeart/2005/8/layout/hierarchy3"/>
    <dgm:cxn modelId="{3F472D84-ECCC-49FD-B7C1-55513925C0DC}" type="presParOf" srcId="{0528E61B-A550-49F6-A89E-5B695358CE04}" destId="{3F4F7CD0-F7F1-46B5-874E-ED86391A0108}" srcOrd="2" destOrd="0" presId="urn:microsoft.com/office/officeart/2005/8/layout/hierarchy3"/>
    <dgm:cxn modelId="{17BE0E0B-E67A-4C79-B4E8-B2B38AAB1DD0}" type="presParOf" srcId="{0528E61B-A550-49F6-A89E-5B695358CE04}" destId="{030B0BE9-7AC1-4978-B382-5C4DFD7D3D16}" srcOrd="3" destOrd="0" presId="urn:microsoft.com/office/officeart/2005/8/layout/hierarchy3"/>
    <dgm:cxn modelId="{FB407D46-90A5-459C-998E-0B32ECF5427B}" type="presParOf" srcId="{7D3844F0-FA91-4232-B254-92ECA26AAB5B}" destId="{7AB9D319-BD1F-4E2E-B7EA-5F709972E6D0}" srcOrd="1" destOrd="0" presId="urn:microsoft.com/office/officeart/2005/8/layout/hierarchy3"/>
    <dgm:cxn modelId="{BE49239B-F9F2-408F-9E68-043CF39BABB4}" type="presParOf" srcId="{7AB9D319-BD1F-4E2E-B7EA-5F709972E6D0}" destId="{15508356-476A-43CC-BF23-4E252C6688B8}" srcOrd="0" destOrd="0" presId="urn:microsoft.com/office/officeart/2005/8/layout/hierarchy3"/>
    <dgm:cxn modelId="{C8803F08-6251-4514-A71D-551A99653985}" type="presParOf" srcId="{15508356-476A-43CC-BF23-4E252C6688B8}" destId="{D321C6BD-AA61-4142-8300-3E4DFE209D31}" srcOrd="0" destOrd="0" presId="urn:microsoft.com/office/officeart/2005/8/layout/hierarchy3"/>
    <dgm:cxn modelId="{0FB608BA-3A77-4CE8-A7AC-308075CBCB6E}" type="presParOf" srcId="{15508356-476A-43CC-BF23-4E252C6688B8}" destId="{8BFCBEF8-4B89-410B-9122-157973911B1C}" srcOrd="1" destOrd="0" presId="urn:microsoft.com/office/officeart/2005/8/layout/hierarchy3"/>
    <dgm:cxn modelId="{7CFC133B-0523-4023-9EEE-0A98F2E248F4}" type="presParOf" srcId="{7AB9D319-BD1F-4E2E-B7EA-5F709972E6D0}" destId="{E9B22026-93B4-4606-A453-65DB6D711C56}" srcOrd="1" destOrd="0" presId="urn:microsoft.com/office/officeart/2005/8/layout/hierarchy3"/>
    <dgm:cxn modelId="{6E2FF4B5-6538-4C4D-8B1F-8B9CC8098BB6}" type="presParOf" srcId="{E9B22026-93B4-4606-A453-65DB6D711C56}" destId="{BEBBF51E-4FDE-4AB5-A470-6ED89332946D}" srcOrd="0" destOrd="0" presId="urn:microsoft.com/office/officeart/2005/8/layout/hierarchy3"/>
    <dgm:cxn modelId="{253F9DDE-8E19-4F76-9C6E-11110C2AD2B2}" type="presParOf" srcId="{E9B22026-93B4-4606-A453-65DB6D711C56}" destId="{14C20BE7-A54D-4EF7-993A-37FD64FB1D21}" srcOrd="1" destOrd="0" presId="urn:microsoft.com/office/officeart/2005/8/layout/hierarchy3"/>
    <dgm:cxn modelId="{A88A8DB3-5AC6-4E46-9654-D63306C63BC3}" type="presParOf" srcId="{E9B22026-93B4-4606-A453-65DB6D711C56}" destId="{CA1E8F81-D10A-4D22-BFDD-75F4880490D9}" srcOrd="2" destOrd="0" presId="urn:microsoft.com/office/officeart/2005/8/layout/hierarchy3"/>
    <dgm:cxn modelId="{FCA9DCBC-12AE-436F-AFC3-530756691E3C}" type="presParOf" srcId="{E9B22026-93B4-4606-A453-65DB6D711C56}" destId="{15991916-BC8B-47A5-B598-D40734209244}" srcOrd="3" destOrd="0" presId="urn:microsoft.com/office/officeart/2005/8/layout/hierarchy3"/>
    <dgm:cxn modelId="{2D780696-34A3-4D47-A2AC-16B259A8323E}" type="presParOf" srcId="{7D3844F0-FA91-4232-B254-92ECA26AAB5B}" destId="{11E92391-203D-4E2B-9291-FFA711C2F3E9}" srcOrd="2" destOrd="0" presId="urn:microsoft.com/office/officeart/2005/8/layout/hierarchy3"/>
    <dgm:cxn modelId="{7C146508-D7B7-465C-940B-A1F09C42811B}" type="presParOf" srcId="{11E92391-203D-4E2B-9291-FFA711C2F3E9}" destId="{5F326309-2CBE-42BA-A82C-2A471898049E}" srcOrd="0" destOrd="0" presId="urn:microsoft.com/office/officeart/2005/8/layout/hierarchy3"/>
    <dgm:cxn modelId="{9ADA063B-673A-4351-B50C-A97D36B05B4D}" type="presParOf" srcId="{5F326309-2CBE-42BA-A82C-2A471898049E}" destId="{A3B51E77-5A69-4A34-9974-A6823A70AD85}" srcOrd="0" destOrd="0" presId="urn:microsoft.com/office/officeart/2005/8/layout/hierarchy3"/>
    <dgm:cxn modelId="{9A3C9C06-655D-45D7-8D1B-A96C9B49E95B}" type="presParOf" srcId="{5F326309-2CBE-42BA-A82C-2A471898049E}" destId="{5F635E7B-D190-4B11-8CC0-062C815D07B1}" srcOrd="1" destOrd="0" presId="urn:microsoft.com/office/officeart/2005/8/layout/hierarchy3"/>
    <dgm:cxn modelId="{6DA995F1-3852-48E3-B724-BE9A90068152}" type="presParOf" srcId="{11E92391-203D-4E2B-9291-FFA711C2F3E9}" destId="{10CF79D5-23BC-44EB-96AD-31B9F97DF964}" srcOrd="1" destOrd="0" presId="urn:microsoft.com/office/officeart/2005/8/layout/hierarchy3"/>
    <dgm:cxn modelId="{6581BBC6-853A-4004-9194-7E828483D80B}" type="presParOf" srcId="{10CF79D5-23BC-44EB-96AD-31B9F97DF964}" destId="{AE8DB196-6DB1-480A-A24F-397FF0185505}" srcOrd="0" destOrd="0" presId="urn:microsoft.com/office/officeart/2005/8/layout/hierarchy3"/>
    <dgm:cxn modelId="{3FB2D0BA-0A07-4DFA-A1B8-BA458B28BCCB}" type="presParOf" srcId="{10CF79D5-23BC-44EB-96AD-31B9F97DF964}" destId="{597F764C-92F2-40CB-904B-B5B7C6801707}" srcOrd="1" destOrd="0" presId="urn:microsoft.com/office/officeart/2005/8/layout/hierarchy3"/>
    <dgm:cxn modelId="{4011A094-4C12-44AC-B7AC-D5B822DA5B95}" type="presParOf" srcId="{10CF79D5-23BC-44EB-96AD-31B9F97DF964}" destId="{31338FA8-14B2-4F01-A837-E8E3D3E20064}" srcOrd="2" destOrd="0" presId="urn:microsoft.com/office/officeart/2005/8/layout/hierarchy3"/>
    <dgm:cxn modelId="{C482F2D9-B2F7-4E41-BE6F-DB563902EAAD}" type="presParOf" srcId="{10CF79D5-23BC-44EB-96AD-31B9F97DF964}" destId="{F3D2C297-0F2F-43F9-9472-FCDDA5163A3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211AD2-20EE-4ED4-A48E-25BBABB9D9B0}">
      <dsp:nvSpPr>
        <dsp:cNvPr id="0" name=""/>
        <dsp:cNvSpPr/>
      </dsp:nvSpPr>
      <dsp:spPr>
        <a:xfrm>
          <a:off x="924" y="239479"/>
          <a:ext cx="2163022" cy="10815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PE" sz="2800" kern="1200" dirty="0" smtClean="0">
              <a:latin typeface="Calibri cuerpo"/>
            </a:rPr>
            <a:t>Tipo de Material</a:t>
          </a:r>
          <a:endParaRPr lang="es-PE" sz="2800" kern="1200" dirty="0">
            <a:latin typeface="Calibri cuerpo"/>
          </a:endParaRPr>
        </a:p>
      </dsp:txBody>
      <dsp:txXfrm>
        <a:off x="32600" y="271155"/>
        <a:ext cx="2099670" cy="1018159"/>
      </dsp:txXfrm>
    </dsp:sp>
    <dsp:sp modelId="{5BA5E600-3B39-478E-829C-369B6D435FF1}">
      <dsp:nvSpPr>
        <dsp:cNvPr id="0" name=""/>
        <dsp:cNvSpPr/>
      </dsp:nvSpPr>
      <dsp:spPr>
        <a:xfrm>
          <a:off x="217226" y="1320990"/>
          <a:ext cx="216302" cy="811133"/>
        </a:xfrm>
        <a:custGeom>
          <a:avLst/>
          <a:gdLst/>
          <a:ahLst/>
          <a:cxnLst/>
          <a:rect l="0" t="0" r="0" b="0"/>
          <a:pathLst>
            <a:path>
              <a:moveTo>
                <a:pt x="0" y="0"/>
              </a:moveTo>
              <a:lnTo>
                <a:pt x="0" y="811133"/>
              </a:lnTo>
              <a:lnTo>
                <a:pt x="216302" y="8111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012DA9-074A-47CF-8BDB-8752EEA20DC4}">
      <dsp:nvSpPr>
        <dsp:cNvPr id="0" name=""/>
        <dsp:cNvSpPr/>
      </dsp:nvSpPr>
      <dsp:spPr>
        <a:xfrm>
          <a:off x="433528" y="1591368"/>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Concreto, Ladrillo, Acero y Otros</a:t>
          </a:r>
          <a:endParaRPr lang="es-PE" sz="2000" kern="1200" dirty="0"/>
        </a:p>
      </dsp:txBody>
      <dsp:txXfrm>
        <a:off x="465204" y="1623044"/>
        <a:ext cx="1667066" cy="1018159"/>
      </dsp:txXfrm>
    </dsp:sp>
    <dsp:sp modelId="{3F4F7CD0-F7F1-46B5-874E-ED86391A0108}">
      <dsp:nvSpPr>
        <dsp:cNvPr id="0" name=""/>
        <dsp:cNvSpPr/>
      </dsp:nvSpPr>
      <dsp:spPr>
        <a:xfrm>
          <a:off x="217226" y="1320990"/>
          <a:ext cx="216302" cy="2163022"/>
        </a:xfrm>
        <a:custGeom>
          <a:avLst/>
          <a:gdLst/>
          <a:ahLst/>
          <a:cxnLst/>
          <a:rect l="0" t="0" r="0" b="0"/>
          <a:pathLst>
            <a:path>
              <a:moveTo>
                <a:pt x="0" y="0"/>
              </a:moveTo>
              <a:lnTo>
                <a:pt x="0" y="2163022"/>
              </a:lnTo>
              <a:lnTo>
                <a:pt x="216302" y="21630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0B0BE9-7AC1-4978-B382-5C4DFD7D3D16}">
      <dsp:nvSpPr>
        <dsp:cNvPr id="0" name=""/>
        <dsp:cNvSpPr/>
      </dsp:nvSpPr>
      <dsp:spPr>
        <a:xfrm>
          <a:off x="433528" y="2943257"/>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Adobe, madera, quincha y otros</a:t>
          </a:r>
          <a:endParaRPr lang="es-PE" sz="2000" kern="1200" dirty="0"/>
        </a:p>
      </dsp:txBody>
      <dsp:txXfrm>
        <a:off x="465204" y="2974933"/>
        <a:ext cx="1667066" cy="1018159"/>
      </dsp:txXfrm>
    </dsp:sp>
    <dsp:sp modelId="{D321C6BD-AA61-4142-8300-3E4DFE209D31}">
      <dsp:nvSpPr>
        <dsp:cNvPr id="0" name=""/>
        <dsp:cNvSpPr/>
      </dsp:nvSpPr>
      <dsp:spPr>
        <a:xfrm>
          <a:off x="2704702" y="239479"/>
          <a:ext cx="2163022" cy="10815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PE" sz="2800" kern="1200" dirty="0" smtClean="0"/>
            <a:t> Rango de vida útil </a:t>
          </a:r>
          <a:endParaRPr lang="es-PE" sz="2800" kern="1200" dirty="0"/>
        </a:p>
      </dsp:txBody>
      <dsp:txXfrm>
        <a:off x="2736378" y="271155"/>
        <a:ext cx="2099670" cy="1018159"/>
      </dsp:txXfrm>
    </dsp:sp>
    <dsp:sp modelId="{BEBBF51E-4FDE-4AB5-A470-6ED89332946D}">
      <dsp:nvSpPr>
        <dsp:cNvPr id="0" name=""/>
        <dsp:cNvSpPr/>
      </dsp:nvSpPr>
      <dsp:spPr>
        <a:xfrm>
          <a:off x="2921004" y="1320990"/>
          <a:ext cx="216302" cy="811133"/>
        </a:xfrm>
        <a:custGeom>
          <a:avLst/>
          <a:gdLst/>
          <a:ahLst/>
          <a:cxnLst/>
          <a:rect l="0" t="0" r="0" b="0"/>
          <a:pathLst>
            <a:path>
              <a:moveTo>
                <a:pt x="0" y="0"/>
              </a:moveTo>
              <a:lnTo>
                <a:pt x="0" y="811133"/>
              </a:lnTo>
              <a:lnTo>
                <a:pt x="216302" y="8111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C20BE7-A54D-4EF7-993A-37FD64FB1D21}">
      <dsp:nvSpPr>
        <dsp:cNvPr id="0" name=""/>
        <dsp:cNvSpPr/>
      </dsp:nvSpPr>
      <dsp:spPr>
        <a:xfrm>
          <a:off x="3137307" y="1591368"/>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50 a 80 años</a:t>
          </a:r>
          <a:endParaRPr lang="es-PE" sz="2000" kern="1200" dirty="0"/>
        </a:p>
      </dsp:txBody>
      <dsp:txXfrm>
        <a:off x="3168983" y="1623044"/>
        <a:ext cx="1667066" cy="1018159"/>
      </dsp:txXfrm>
    </dsp:sp>
    <dsp:sp modelId="{CA1E8F81-D10A-4D22-BFDD-75F4880490D9}">
      <dsp:nvSpPr>
        <dsp:cNvPr id="0" name=""/>
        <dsp:cNvSpPr/>
      </dsp:nvSpPr>
      <dsp:spPr>
        <a:xfrm>
          <a:off x="2921004" y="1320990"/>
          <a:ext cx="216302" cy="2163022"/>
        </a:xfrm>
        <a:custGeom>
          <a:avLst/>
          <a:gdLst/>
          <a:ahLst/>
          <a:cxnLst/>
          <a:rect l="0" t="0" r="0" b="0"/>
          <a:pathLst>
            <a:path>
              <a:moveTo>
                <a:pt x="0" y="0"/>
              </a:moveTo>
              <a:lnTo>
                <a:pt x="0" y="2163022"/>
              </a:lnTo>
              <a:lnTo>
                <a:pt x="216302" y="21630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991916-BC8B-47A5-B598-D40734209244}">
      <dsp:nvSpPr>
        <dsp:cNvPr id="0" name=""/>
        <dsp:cNvSpPr/>
      </dsp:nvSpPr>
      <dsp:spPr>
        <a:xfrm>
          <a:off x="3137307" y="2943257"/>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33 años</a:t>
          </a:r>
          <a:endParaRPr lang="es-PE" sz="2000" kern="1200" dirty="0"/>
        </a:p>
      </dsp:txBody>
      <dsp:txXfrm>
        <a:off x="3168983" y="2974933"/>
        <a:ext cx="1667066" cy="1018159"/>
      </dsp:txXfrm>
    </dsp:sp>
    <dsp:sp modelId="{A3B51E77-5A69-4A34-9974-A6823A70AD85}">
      <dsp:nvSpPr>
        <dsp:cNvPr id="0" name=""/>
        <dsp:cNvSpPr/>
      </dsp:nvSpPr>
      <dsp:spPr>
        <a:xfrm>
          <a:off x="5408480" y="239479"/>
          <a:ext cx="2163022" cy="10815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PE" sz="2800" kern="1200" dirty="0" smtClean="0"/>
            <a:t>Tasa lineal de depreciación</a:t>
          </a:r>
          <a:endParaRPr lang="es-PE" sz="2800" kern="1200" dirty="0"/>
        </a:p>
      </dsp:txBody>
      <dsp:txXfrm>
        <a:off x="5440156" y="271155"/>
        <a:ext cx="2099670" cy="1018159"/>
      </dsp:txXfrm>
    </dsp:sp>
    <dsp:sp modelId="{AE8DB196-6DB1-480A-A24F-397FF0185505}">
      <dsp:nvSpPr>
        <dsp:cNvPr id="0" name=""/>
        <dsp:cNvSpPr/>
      </dsp:nvSpPr>
      <dsp:spPr>
        <a:xfrm>
          <a:off x="5624783" y="1320990"/>
          <a:ext cx="216302" cy="811133"/>
        </a:xfrm>
        <a:custGeom>
          <a:avLst/>
          <a:gdLst/>
          <a:ahLst/>
          <a:cxnLst/>
          <a:rect l="0" t="0" r="0" b="0"/>
          <a:pathLst>
            <a:path>
              <a:moveTo>
                <a:pt x="0" y="0"/>
              </a:moveTo>
              <a:lnTo>
                <a:pt x="0" y="811133"/>
              </a:lnTo>
              <a:lnTo>
                <a:pt x="216302" y="8111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7F764C-92F2-40CB-904B-B5B7C6801707}">
      <dsp:nvSpPr>
        <dsp:cNvPr id="0" name=""/>
        <dsp:cNvSpPr/>
      </dsp:nvSpPr>
      <dsp:spPr>
        <a:xfrm>
          <a:off x="5841085" y="1591368"/>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2% - 1.25%</a:t>
          </a:r>
          <a:endParaRPr lang="es-PE" sz="2000" kern="1200" dirty="0"/>
        </a:p>
      </dsp:txBody>
      <dsp:txXfrm>
        <a:off x="5872761" y="1623044"/>
        <a:ext cx="1667066" cy="1018159"/>
      </dsp:txXfrm>
    </dsp:sp>
    <dsp:sp modelId="{31338FA8-14B2-4F01-A837-E8E3D3E20064}">
      <dsp:nvSpPr>
        <dsp:cNvPr id="0" name=""/>
        <dsp:cNvSpPr/>
      </dsp:nvSpPr>
      <dsp:spPr>
        <a:xfrm>
          <a:off x="5624783" y="1320990"/>
          <a:ext cx="216302" cy="2163022"/>
        </a:xfrm>
        <a:custGeom>
          <a:avLst/>
          <a:gdLst/>
          <a:ahLst/>
          <a:cxnLst/>
          <a:rect l="0" t="0" r="0" b="0"/>
          <a:pathLst>
            <a:path>
              <a:moveTo>
                <a:pt x="0" y="0"/>
              </a:moveTo>
              <a:lnTo>
                <a:pt x="0" y="2163022"/>
              </a:lnTo>
              <a:lnTo>
                <a:pt x="216302" y="21630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D2C297-0F2F-43F9-9472-FCDDA5163A34}">
      <dsp:nvSpPr>
        <dsp:cNvPr id="0" name=""/>
        <dsp:cNvSpPr/>
      </dsp:nvSpPr>
      <dsp:spPr>
        <a:xfrm>
          <a:off x="5841085" y="2943257"/>
          <a:ext cx="1730418" cy="10815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PE" sz="2000" kern="1200" dirty="0" smtClean="0"/>
            <a:t>3%</a:t>
          </a:r>
          <a:endParaRPr lang="es-PE" sz="2000" kern="1200" dirty="0"/>
        </a:p>
      </dsp:txBody>
      <dsp:txXfrm>
        <a:off x="5872761" y="2974933"/>
        <a:ext cx="1667066" cy="101815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D6F599D8-F35F-4D4D-8203-2B3845256660}" type="datetimeFigureOut">
              <a:rPr lang="es-ES" smtClean="0"/>
              <a:pPr/>
              <a:t>25/11/2015</a:t>
            </a:fld>
            <a:endParaRPr lang="es-ES"/>
          </a:p>
        </p:txBody>
      </p:sp>
      <p:sp>
        <p:nvSpPr>
          <p:cNvPr id="4" name="3 Marcador de pie de página"/>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2D4EC396-5224-42D9-B49D-07A991C47A6E}" type="slidenum">
              <a:rPr lang="es-ES" smtClean="0"/>
              <a:pPr/>
              <a:t>‹Nº›</a:t>
            </a:fld>
            <a:endParaRPr lang="es-ES"/>
          </a:p>
        </p:txBody>
      </p:sp>
    </p:spTree>
    <p:extLst>
      <p:ext uri="{BB962C8B-B14F-4D97-AF65-F5344CB8AC3E}">
        <p14:creationId xmlns:p14="http://schemas.microsoft.com/office/powerpoint/2010/main" val="4068154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s-PE"/>
          </a:p>
        </p:txBody>
      </p:sp>
      <p:sp>
        <p:nvSpPr>
          <p:cNvPr id="3" name="2 Marcador de fecha"/>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8F4EF3D1-7A7C-4E8E-B3F0-375B28E04115}" type="datetimeFigureOut">
              <a:rPr lang="es-PE" smtClean="0"/>
              <a:pPr/>
              <a:t>25/11/2015</a:t>
            </a:fld>
            <a:endParaRPr lang="es-PE"/>
          </a:p>
        </p:txBody>
      </p:sp>
      <p:sp>
        <p:nvSpPr>
          <p:cNvPr id="4" name="3 Marcador de imagen de diapositiva"/>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s-PE"/>
          </a:p>
        </p:txBody>
      </p:sp>
      <p:sp>
        <p:nvSpPr>
          <p:cNvPr id="5" name="4 Marcador de notas"/>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73A5014-78A7-4C2E-8DE3-7CFEE1024EB0}" type="slidenum">
              <a:rPr lang="es-PE" smtClean="0"/>
              <a:pPr/>
              <a:t>‹Nº›</a:t>
            </a:fld>
            <a:endParaRPr lang="es-PE"/>
          </a:p>
        </p:txBody>
      </p:sp>
    </p:spTree>
    <p:extLst>
      <p:ext uri="{BB962C8B-B14F-4D97-AF65-F5344CB8AC3E}">
        <p14:creationId xmlns:p14="http://schemas.microsoft.com/office/powerpoint/2010/main" val="1294865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E" dirty="0"/>
          </a:p>
        </p:txBody>
      </p:sp>
      <p:sp>
        <p:nvSpPr>
          <p:cNvPr id="4" name="3 Marcador de número de diapositiva"/>
          <p:cNvSpPr>
            <a:spLocks noGrp="1"/>
          </p:cNvSpPr>
          <p:nvPr>
            <p:ph type="sldNum" sz="quarter" idx="10"/>
          </p:nvPr>
        </p:nvSpPr>
        <p:spPr/>
        <p:txBody>
          <a:bodyPr/>
          <a:lstStyle/>
          <a:p>
            <a:fld id="{3658EA76-76E1-43C8-858C-8CD6FEBC74F2}" type="slidenum">
              <a:rPr lang="es-PE" smtClean="0"/>
              <a:pPr/>
              <a:t>40</a:t>
            </a:fld>
            <a:endParaRPr lang="es-PE"/>
          </a:p>
        </p:txBody>
      </p:sp>
    </p:spTree>
    <p:extLst>
      <p:ext uri="{BB962C8B-B14F-4D97-AF65-F5344CB8AC3E}">
        <p14:creationId xmlns:p14="http://schemas.microsoft.com/office/powerpoint/2010/main" val="3383993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66738" y="304800"/>
            <a:ext cx="8008937"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6"/>
          <p:cNvSpPr>
            <a:spLocks noGrp="1" noChangeArrowheads="1"/>
          </p:cNvSpPr>
          <p:nvPr>
            <p:ph type="dt" sz="half" idx="10"/>
          </p:nvPr>
        </p:nvSpPr>
        <p:spPr/>
        <p:txBody>
          <a:bodyPr/>
          <a:lstStyle>
            <a:lvl1pPr>
              <a:defRPr/>
            </a:lvl1pPr>
          </a:lstStyle>
          <a:p>
            <a:pPr>
              <a:defRPr/>
            </a:pPr>
            <a:endParaRPr lang="es-PE">
              <a:solidFill>
                <a:srgbClr val="000000"/>
              </a:solidFill>
            </a:endParaRPr>
          </a:p>
        </p:txBody>
      </p:sp>
      <p:sp>
        <p:nvSpPr>
          <p:cNvPr id="4" name="Rectangle 7"/>
          <p:cNvSpPr>
            <a:spLocks noGrp="1" noChangeArrowheads="1"/>
          </p:cNvSpPr>
          <p:nvPr>
            <p:ph type="ftr" sz="quarter" idx="11"/>
          </p:nvPr>
        </p:nvSpPr>
        <p:spPr/>
        <p:txBody>
          <a:bodyPr/>
          <a:lstStyle>
            <a:lvl1pPr>
              <a:defRPr/>
            </a:lvl1pPr>
          </a:lstStyle>
          <a:p>
            <a:pPr>
              <a:defRPr/>
            </a:pPr>
            <a:endParaRPr lang="es-PE">
              <a:solidFill>
                <a:srgbClr val="000000"/>
              </a:solidFill>
            </a:endParaRPr>
          </a:p>
        </p:txBody>
      </p:sp>
      <p:sp>
        <p:nvSpPr>
          <p:cNvPr id="5" name="Rectangle 8"/>
          <p:cNvSpPr>
            <a:spLocks noGrp="1" noChangeArrowheads="1"/>
          </p:cNvSpPr>
          <p:nvPr>
            <p:ph type="sldNum" sz="quarter" idx="12"/>
          </p:nvPr>
        </p:nvSpPr>
        <p:spPr/>
        <p:txBody>
          <a:bodyPr/>
          <a:lstStyle>
            <a:lvl1pPr>
              <a:defRPr/>
            </a:lvl1pPr>
          </a:lstStyle>
          <a:p>
            <a:pPr>
              <a:defRPr/>
            </a:pPr>
            <a:fld id="{2C7E5412-6C4C-4122-9538-32B9505530AA}" type="slidenum">
              <a:rPr lang="es-PE">
                <a:solidFill>
                  <a:srgbClr val="000000"/>
                </a:solidFill>
              </a:rPr>
              <a:pPr>
                <a:defRPr/>
              </a:pPr>
              <a:t>‹Nº›</a:t>
            </a:fld>
            <a:endParaRPr lang="es-PE">
              <a:solidFill>
                <a:srgbClr val="000000"/>
              </a:solidFill>
            </a:endParaRPr>
          </a:p>
        </p:txBody>
      </p:sp>
      <p:grpSp>
        <p:nvGrpSpPr>
          <p:cNvPr id="6" name="6 Grupo"/>
          <p:cNvGrpSpPr/>
          <p:nvPr userDrawn="1"/>
        </p:nvGrpSpPr>
        <p:grpSpPr>
          <a:xfrm>
            <a:off x="363263" y="116632"/>
            <a:ext cx="6275511" cy="622703"/>
            <a:chOff x="357009" y="214009"/>
            <a:chExt cx="6275511" cy="622703"/>
          </a:xfrm>
        </p:grpSpPr>
        <p:pic>
          <p:nvPicPr>
            <p:cNvPr id="8" name="Picture 5"/>
            <p:cNvPicPr>
              <a:picLocks noChangeAspect="1" noChangeArrowheads="1"/>
            </p:cNvPicPr>
            <p:nvPr/>
          </p:nvPicPr>
          <p:blipFill rotWithShape="1">
            <a:blip r:embed="rId2" cstate="print"/>
            <a:srcRect t="-11436" r="54449" b="-1"/>
            <a:stretch/>
          </p:blipFill>
          <p:spPr bwMode="auto">
            <a:xfrm>
              <a:off x="357009" y="214009"/>
              <a:ext cx="2624185" cy="622703"/>
            </a:xfrm>
            <a:prstGeom prst="rect">
              <a:avLst/>
            </a:prstGeom>
            <a:noFill/>
            <a:ln w="9525">
              <a:noFill/>
              <a:miter lim="800000"/>
              <a:headEnd/>
              <a:tailEnd/>
            </a:ln>
          </p:spPr>
        </p:pic>
        <p:sp>
          <p:nvSpPr>
            <p:cNvPr id="9" name="8 Rectángulo"/>
            <p:cNvSpPr/>
            <p:nvPr userDrawn="1"/>
          </p:nvSpPr>
          <p:spPr bwMode="auto">
            <a:xfrm>
              <a:off x="2981194" y="303512"/>
              <a:ext cx="2022853" cy="507600"/>
            </a:xfrm>
            <a:prstGeom prst="rect">
              <a:avLst/>
            </a:prstGeom>
            <a:solidFill>
              <a:srgbClr val="808080"/>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PE" sz="1800" b="0" i="0" u="none" strike="noStrike" cap="none" normalizeH="0" baseline="0" smtClean="0">
                <a:ln>
                  <a:noFill/>
                </a:ln>
                <a:solidFill>
                  <a:schemeClr val="bg2">
                    <a:lumMod val="40000"/>
                    <a:lumOff val="60000"/>
                  </a:schemeClr>
                </a:solidFill>
                <a:effectLst/>
                <a:latin typeface="Arial" charset="0"/>
              </a:endParaRPr>
            </a:p>
          </p:txBody>
        </p:sp>
        <p:sp>
          <p:nvSpPr>
            <p:cNvPr id="10" name="6 CuadroTexto"/>
            <p:cNvSpPr txBox="1"/>
            <p:nvPr/>
          </p:nvSpPr>
          <p:spPr>
            <a:xfrm>
              <a:off x="1357141" y="396278"/>
              <a:ext cx="1655762" cy="382587"/>
            </a:xfrm>
            <a:prstGeom prst="rect">
              <a:avLst/>
            </a:prstGeom>
            <a:noFill/>
          </p:spPr>
          <p:txBody>
            <a:bodyPr>
              <a:spAutoFit/>
            </a:bodyPr>
            <a:ls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fontAlgn="auto">
                <a:lnSpc>
                  <a:spcPts val="1100"/>
                </a:lnSpc>
                <a:spcBef>
                  <a:spcPts val="0"/>
                </a:spcBef>
                <a:spcAft>
                  <a:spcPts val="0"/>
                </a:spcAft>
                <a:defRPr/>
              </a:pPr>
              <a:r>
                <a:rPr lang="es-ES" sz="1300" b="0" spc="-60" dirty="0">
                  <a:solidFill>
                    <a:schemeClr val="bg1"/>
                  </a:solidFill>
                  <a:latin typeface="Calibri" pitchFamily="34" charset="0"/>
                  <a:cs typeface="+mn-cs"/>
                </a:rPr>
                <a:t>Ministerio</a:t>
              </a:r>
            </a:p>
            <a:p>
              <a:pPr fontAlgn="auto">
                <a:lnSpc>
                  <a:spcPts val="1100"/>
                </a:lnSpc>
                <a:spcBef>
                  <a:spcPts val="0"/>
                </a:spcBef>
                <a:spcAft>
                  <a:spcPts val="0"/>
                </a:spcAft>
                <a:defRPr/>
              </a:pPr>
              <a:r>
                <a:rPr lang="es-ES" sz="1300" b="0" spc="-60" dirty="0">
                  <a:solidFill>
                    <a:schemeClr val="bg1"/>
                  </a:solidFill>
                  <a:latin typeface="Calibri" pitchFamily="34" charset="0"/>
                  <a:cs typeface="+mn-cs"/>
                </a:rPr>
                <a:t>de Economía y Finan</a:t>
              </a:r>
              <a:r>
                <a:rPr lang="es-ES" sz="1300" spc="-60" dirty="0">
                  <a:solidFill>
                    <a:schemeClr val="bg1"/>
                  </a:solidFill>
                  <a:latin typeface="Calibri" pitchFamily="34" charset="0"/>
                  <a:cs typeface="+mn-cs"/>
                </a:rPr>
                <a:t>zas</a:t>
              </a:r>
            </a:p>
          </p:txBody>
        </p:sp>
        <p:sp>
          <p:nvSpPr>
            <p:cNvPr id="11" name="7 CuadroTexto"/>
            <p:cNvSpPr txBox="1"/>
            <p:nvPr/>
          </p:nvSpPr>
          <p:spPr>
            <a:xfrm>
              <a:off x="2949396" y="396278"/>
              <a:ext cx="2126660" cy="374461"/>
            </a:xfrm>
            <a:prstGeom prst="rect">
              <a:avLst/>
            </a:prstGeom>
            <a:noFill/>
          </p:spPr>
          <p:txBody>
            <a:bodyPr wrap="square">
              <a:spAutoFit/>
            </a:bodyPr>
            <a:ls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fontAlgn="auto">
                <a:lnSpc>
                  <a:spcPts val="1100"/>
                </a:lnSpc>
                <a:spcBef>
                  <a:spcPts val="0"/>
                </a:spcBef>
                <a:spcAft>
                  <a:spcPts val="0"/>
                </a:spcAft>
                <a:defRPr/>
              </a:pPr>
              <a:r>
                <a:rPr lang="es-ES" sz="1300" b="0" dirty="0" smtClean="0">
                  <a:solidFill>
                    <a:schemeClr val="bg1"/>
                  </a:solidFill>
                  <a:latin typeface="Calibri" pitchFamily="34" charset="0"/>
                  <a:cs typeface="+mn-cs"/>
                </a:rPr>
                <a:t>Despacho</a:t>
              </a:r>
              <a:endParaRPr lang="es-ES" sz="1300" b="0" dirty="0">
                <a:solidFill>
                  <a:schemeClr val="bg1"/>
                </a:solidFill>
                <a:latin typeface="Calibri" pitchFamily="34" charset="0"/>
                <a:cs typeface="+mn-cs"/>
              </a:endParaRPr>
            </a:p>
            <a:p>
              <a:pPr fontAlgn="auto">
                <a:lnSpc>
                  <a:spcPts val="1100"/>
                </a:lnSpc>
                <a:spcBef>
                  <a:spcPts val="0"/>
                </a:spcBef>
                <a:spcAft>
                  <a:spcPts val="0"/>
                </a:spcAft>
                <a:defRPr/>
              </a:pPr>
              <a:r>
                <a:rPr lang="es-ES" sz="1300" dirty="0" smtClean="0">
                  <a:solidFill>
                    <a:schemeClr val="bg1"/>
                  </a:solidFill>
                  <a:latin typeface="Calibri" pitchFamily="34" charset="0"/>
                </a:rPr>
                <a:t>Viceministerial de Hacienda</a:t>
              </a:r>
              <a:endParaRPr lang="es-ES" sz="1300" dirty="0">
                <a:solidFill>
                  <a:schemeClr val="bg1"/>
                </a:solidFill>
                <a:latin typeface="Calibri" pitchFamily="34" charset="0"/>
                <a:cs typeface="+mn-cs"/>
              </a:endParaRPr>
            </a:p>
          </p:txBody>
        </p:sp>
        <p:sp>
          <p:nvSpPr>
            <p:cNvPr id="12" name="11 Rectángulo"/>
            <p:cNvSpPr/>
            <p:nvPr userDrawn="1"/>
          </p:nvSpPr>
          <p:spPr bwMode="auto">
            <a:xfrm>
              <a:off x="5038594" y="303512"/>
              <a:ext cx="1551014" cy="507600"/>
            </a:xfrm>
            <a:prstGeom prst="rect">
              <a:avLst/>
            </a:prstGeom>
            <a:solidFill>
              <a:srgbClr val="DDDDDD"/>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PE" sz="1800" b="0" i="0" u="none" strike="noStrike" cap="none" normalizeH="0" baseline="0" smtClean="0">
                <a:ln>
                  <a:noFill/>
                </a:ln>
                <a:solidFill>
                  <a:schemeClr val="bg2">
                    <a:lumMod val="40000"/>
                    <a:lumOff val="60000"/>
                  </a:schemeClr>
                </a:solidFill>
                <a:effectLst/>
                <a:latin typeface="Arial" charset="0"/>
              </a:endParaRPr>
            </a:p>
          </p:txBody>
        </p:sp>
        <p:sp>
          <p:nvSpPr>
            <p:cNvPr id="13" name="8 CuadroTexto"/>
            <p:cNvSpPr txBox="1"/>
            <p:nvPr/>
          </p:nvSpPr>
          <p:spPr>
            <a:xfrm>
              <a:off x="5001073" y="387557"/>
              <a:ext cx="1631447" cy="374461"/>
            </a:xfrm>
            <a:prstGeom prst="rect">
              <a:avLst/>
            </a:prstGeom>
            <a:noFill/>
          </p:spPr>
          <p:txBody>
            <a:bodyPr wrap="square">
              <a:spAutoFit/>
            </a:bodyPr>
            <a:ls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fontAlgn="auto">
                <a:lnSpc>
                  <a:spcPts val="1100"/>
                </a:lnSpc>
                <a:spcBef>
                  <a:spcPts val="0"/>
                </a:spcBef>
                <a:spcAft>
                  <a:spcPts val="0"/>
                </a:spcAft>
                <a:defRPr/>
              </a:pPr>
              <a:r>
                <a:rPr lang="es-ES" sz="1300" b="0" spc="-50" dirty="0" smtClean="0">
                  <a:effectLst/>
                  <a:latin typeface="Calibri" pitchFamily="34" charset="0"/>
                  <a:cs typeface="+mn-cs"/>
                </a:rPr>
                <a:t>Dirección General </a:t>
              </a:r>
            </a:p>
            <a:p>
              <a:pPr fontAlgn="auto">
                <a:lnSpc>
                  <a:spcPts val="1100"/>
                </a:lnSpc>
                <a:spcBef>
                  <a:spcPts val="0"/>
                </a:spcBef>
                <a:spcAft>
                  <a:spcPts val="0"/>
                </a:spcAft>
                <a:defRPr/>
              </a:pPr>
              <a:r>
                <a:rPr lang="es-ES" sz="1300" b="0" spc="-50" dirty="0">
                  <a:effectLst/>
                  <a:latin typeface="Calibri" pitchFamily="34" charset="0"/>
                </a:rPr>
                <a:t>de </a:t>
              </a:r>
              <a:r>
                <a:rPr lang="es-ES" sz="1300" b="0" spc="-50" dirty="0" smtClean="0">
                  <a:effectLst/>
                  <a:latin typeface="Calibri" pitchFamily="34" charset="0"/>
                  <a:cs typeface="+mn-cs"/>
                </a:rPr>
                <a:t>Contabilidad Pública</a:t>
              </a:r>
              <a:endParaRPr lang="es-ES" sz="1300" b="0" spc="-50" dirty="0">
                <a:effectLst/>
                <a:latin typeface="Calibri" pitchFamily="34" charset="0"/>
                <a:cs typeface="+mn-cs"/>
              </a:endParaRPr>
            </a:p>
          </p:txBody>
        </p:sp>
      </p:grpSp>
    </p:spTree>
    <p:extLst>
      <p:ext uri="{BB962C8B-B14F-4D97-AF65-F5344CB8AC3E}">
        <p14:creationId xmlns:p14="http://schemas.microsoft.com/office/powerpoint/2010/main" val="462877261"/>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8" name="7 Marcador de pie de página"/>
          <p:cNvSpPr>
            <a:spLocks noGrp="1"/>
          </p:cNvSpPr>
          <p:nvPr>
            <p:ph type="ftr" sz="quarter" idx="11"/>
          </p:nvPr>
        </p:nvSpPr>
        <p:spPr/>
        <p:txBody>
          <a:bodyPr/>
          <a:lstStyle/>
          <a:p>
            <a:endParaRPr lang="es-PE"/>
          </a:p>
        </p:txBody>
      </p:sp>
      <p:sp>
        <p:nvSpPr>
          <p:cNvPr id="9" name="8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3" name="2 Marcador de pie de página"/>
          <p:cNvSpPr>
            <a:spLocks noGrp="1"/>
          </p:cNvSpPr>
          <p:nvPr>
            <p:ph type="ftr" sz="quarter" idx="11"/>
          </p:nvPr>
        </p:nvSpPr>
        <p:spPr/>
        <p:txBody>
          <a:bodyPr/>
          <a:lstStyle/>
          <a:p>
            <a:endParaRPr lang="es-PE"/>
          </a:p>
        </p:txBody>
      </p:sp>
      <p:sp>
        <p:nvSpPr>
          <p:cNvPr id="4" name="3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D0A3CC4-06D4-498A-9914-6B5EFC0E915B}" type="datetimeFigureOut">
              <a:rPr lang="es-PE" smtClean="0"/>
              <a:pPr/>
              <a:t>25/11/2015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58FC088C-5F50-43C8-9168-B921E8777BBD}" type="slidenum">
              <a:rPr lang="es-PE" smtClean="0"/>
              <a:pPr/>
              <a:t>‹Nº›</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0A3CC4-06D4-498A-9914-6B5EFC0E915B}" type="datetimeFigureOut">
              <a:rPr lang="es-PE" smtClean="0"/>
              <a:pPr/>
              <a:t>25/11/2015</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FC088C-5F50-43C8-9168-B921E8777BBD}" type="slidenum">
              <a:rPr lang="es-PE" smtClean="0"/>
              <a:pPr/>
              <a:t>‹Nº›</a:t>
            </a:fld>
            <a:endParaRPr lang="es-P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R.D%20N&#176;%20012-2015-EF51.01.pdf"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REVALUACION%20-%20MODIFICACIONES.xlsx"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hyperlink" Target="CASOS%20ADMINISTRACION%20FUNCIONAL.xlsx" TargetMode="Externa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CASOS%20DE%20PROPIEDAD%20DE%20INVERSION.xlsx"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p:nvPr>
        </p:nvSpPr>
        <p:spPr>
          <a:xfrm>
            <a:off x="566738" y="1960984"/>
            <a:ext cx="8008937" cy="3484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pPr marL="0" indent="0" algn="ctr">
              <a:buNone/>
            </a:pPr>
            <a:r>
              <a:rPr lang="es-ES" sz="5400" b="1" dirty="0" smtClean="0">
                <a:solidFill>
                  <a:schemeClr val="tx1"/>
                </a:solidFill>
              </a:rPr>
              <a:t>Seguimiento de Directiva de Revaluación de Edificios y Terrenos – Recomendaciones de Contraloría General     </a:t>
            </a:r>
            <a:endParaRPr lang="es-ES" sz="5400" b="1" dirty="0">
              <a:solidFill>
                <a:schemeClr val="tx1"/>
              </a:solidFill>
            </a:endParaRPr>
          </a:p>
        </p:txBody>
      </p:sp>
      <p:sp>
        <p:nvSpPr>
          <p:cNvPr id="3" name="CuadroTexto 2"/>
          <p:cNvSpPr txBox="1"/>
          <p:nvPr/>
        </p:nvSpPr>
        <p:spPr>
          <a:xfrm>
            <a:off x="5220072" y="6021288"/>
            <a:ext cx="3983976" cy="646331"/>
          </a:xfrm>
          <a:prstGeom prst="rect">
            <a:avLst/>
          </a:prstGeom>
          <a:noFill/>
        </p:spPr>
        <p:txBody>
          <a:bodyPr wrap="none" rtlCol="0">
            <a:spAutoFit/>
          </a:bodyPr>
          <a:lstStyle/>
          <a:p>
            <a:r>
              <a:rPr lang="es-ES" b="1" dirty="0" smtClean="0"/>
              <a:t>Ponente: CPC. JORGE BALTODANO JARA</a:t>
            </a:r>
          </a:p>
          <a:p>
            <a:r>
              <a:rPr lang="es-ES" b="1" dirty="0" smtClean="0"/>
              <a:t>Diciembre 2015</a:t>
            </a:r>
            <a:endParaRPr lang="es-ES" b="1" dirty="0"/>
          </a:p>
        </p:txBody>
      </p:sp>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1607187"/>
            <a:ext cx="8643998" cy="4893647"/>
          </a:xfrm>
          <a:prstGeom prst="rect">
            <a:avLst/>
          </a:prstGeom>
        </p:spPr>
        <p:txBody>
          <a:bodyPr wrap="square">
            <a:spAutoFit/>
          </a:bodyPr>
          <a:lstStyle/>
          <a:p>
            <a:pPr algn="just" fontAlgn="auto">
              <a:spcBef>
                <a:spcPts val="0"/>
              </a:spcBef>
              <a:spcAft>
                <a:spcPts val="0"/>
              </a:spcAft>
              <a:defRPr/>
            </a:pPr>
            <a:r>
              <a:rPr lang="es-PE" sz="2400" dirty="0">
                <a:latin typeface="Calibri cuerpo"/>
              </a:rPr>
              <a:t>Establecer los lineamientos y procedimientos que permitan a los usuarios </a:t>
            </a:r>
            <a:r>
              <a:rPr lang="es-PE" sz="2400" dirty="0" smtClean="0">
                <a:latin typeface="Calibri cuerpo"/>
              </a:rPr>
              <a:t>del </a:t>
            </a:r>
            <a:r>
              <a:rPr lang="es-PE" sz="2400" dirty="0">
                <a:latin typeface="Calibri cuerpo"/>
              </a:rPr>
              <a:t>Sistema de Contabilidad Gubernamental, aplicar la metodología para:</a:t>
            </a:r>
          </a:p>
          <a:p>
            <a:pPr fontAlgn="auto">
              <a:spcBef>
                <a:spcPts val="0"/>
              </a:spcBef>
              <a:spcAft>
                <a:spcPts val="0"/>
              </a:spcAft>
              <a:defRPr/>
            </a:pPr>
            <a:endParaRPr lang="es-PE" sz="2400" dirty="0">
              <a:latin typeface="Calibri cuerpo"/>
            </a:endParaRPr>
          </a:p>
          <a:p>
            <a:pPr marL="457200" indent="-457200" fontAlgn="auto">
              <a:spcBef>
                <a:spcPts val="0"/>
              </a:spcBef>
              <a:spcAft>
                <a:spcPts val="0"/>
              </a:spcAft>
              <a:buFontTx/>
              <a:buAutoNum type="arabicPeriod"/>
              <a:defRPr/>
            </a:pPr>
            <a:r>
              <a:rPr lang="es-PE" sz="2400" dirty="0">
                <a:latin typeface="Calibri cuerpo"/>
              </a:rPr>
              <a:t>Modificar la vida útil de edificios</a:t>
            </a:r>
          </a:p>
          <a:p>
            <a:pPr marL="457200" indent="-457200" fontAlgn="auto">
              <a:spcBef>
                <a:spcPts val="0"/>
              </a:spcBef>
              <a:spcAft>
                <a:spcPts val="0"/>
              </a:spcAft>
              <a:defRPr/>
            </a:pPr>
            <a:endParaRPr lang="es-PE" sz="2400" dirty="0">
              <a:latin typeface="Calibri cuerpo"/>
            </a:endParaRPr>
          </a:p>
          <a:p>
            <a:pPr marL="457200" indent="-457200" fontAlgn="auto">
              <a:spcBef>
                <a:spcPts val="0"/>
              </a:spcBef>
              <a:spcAft>
                <a:spcPts val="0"/>
              </a:spcAft>
              <a:buFontTx/>
              <a:buAutoNum type="arabicPeriod" startAt="2"/>
              <a:defRPr/>
            </a:pPr>
            <a:r>
              <a:rPr lang="es-PE" sz="2400" dirty="0">
                <a:latin typeface="Calibri cuerpo"/>
              </a:rPr>
              <a:t>Revaluar edificios y terrenos</a:t>
            </a:r>
          </a:p>
          <a:p>
            <a:pPr marL="457200" indent="-457200" fontAlgn="auto">
              <a:spcBef>
                <a:spcPts val="0"/>
              </a:spcBef>
              <a:spcAft>
                <a:spcPts val="0"/>
              </a:spcAft>
              <a:buFontTx/>
              <a:buAutoNum type="arabicPeriod"/>
              <a:defRPr/>
            </a:pPr>
            <a:endParaRPr lang="es-PE" sz="2400" dirty="0">
              <a:latin typeface="Calibri cuerpo"/>
            </a:endParaRPr>
          </a:p>
          <a:p>
            <a:pPr marL="457200" indent="-457200" algn="just" fontAlgn="auto">
              <a:spcBef>
                <a:spcPts val="0"/>
              </a:spcBef>
              <a:spcAft>
                <a:spcPts val="0"/>
              </a:spcAft>
              <a:defRPr/>
            </a:pPr>
            <a:r>
              <a:rPr lang="es-PE" sz="2400" dirty="0">
                <a:latin typeface="Calibri cuerpo"/>
              </a:rPr>
              <a:t>3.	Identificar e  incorporar edificios y terrenos que se encuentran en administración funcional</a:t>
            </a:r>
            <a:r>
              <a:rPr lang="es-PE" sz="2400" b="1" dirty="0">
                <a:latin typeface="Calibri cuerpo"/>
              </a:rPr>
              <a:t>; </a:t>
            </a:r>
            <a:r>
              <a:rPr lang="es-PE" sz="2400" dirty="0">
                <a:latin typeface="Calibri cuerpo"/>
              </a:rPr>
              <a:t>y </a:t>
            </a:r>
          </a:p>
          <a:p>
            <a:pPr marL="457200" indent="-457200" fontAlgn="auto">
              <a:spcBef>
                <a:spcPts val="0"/>
              </a:spcBef>
              <a:spcAft>
                <a:spcPts val="0"/>
              </a:spcAft>
              <a:buFontTx/>
              <a:buAutoNum type="arabicPeriod"/>
              <a:defRPr/>
            </a:pPr>
            <a:endParaRPr lang="es-PE" sz="2400" dirty="0">
              <a:latin typeface="Calibri cuerpo"/>
            </a:endParaRPr>
          </a:p>
          <a:p>
            <a:pPr marL="457200" indent="-457200" fontAlgn="auto">
              <a:spcBef>
                <a:spcPts val="0"/>
              </a:spcBef>
              <a:spcAft>
                <a:spcPts val="0"/>
              </a:spcAft>
              <a:defRPr/>
            </a:pPr>
            <a:r>
              <a:rPr lang="es-PE" sz="2400" dirty="0">
                <a:latin typeface="Calibri cuerpo"/>
              </a:rPr>
              <a:t>4. 	Reclasificar edificios y terrenos como propiedades de inversión</a:t>
            </a:r>
            <a:endParaRPr lang="es-ES" sz="2400" dirty="0">
              <a:latin typeface="Calibri cuerpo"/>
            </a:endParaRPr>
          </a:p>
        </p:txBody>
      </p:sp>
      <p:sp>
        <p:nvSpPr>
          <p:cNvPr id="11" name="10 Rectángulo redondeado"/>
          <p:cNvSpPr/>
          <p:nvPr/>
        </p:nvSpPr>
        <p:spPr>
          <a:xfrm>
            <a:off x="357158" y="500042"/>
            <a:ext cx="8143932"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3000" b="1" dirty="0" smtClean="0">
                <a:solidFill>
                  <a:schemeClr val="tx1"/>
                </a:solidFill>
                <a:latin typeface="Calibri cuerpo"/>
              </a:rPr>
              <a:t>1. OBJETO</a:t>
            </a:r>
            <a:endParaRPr lang="es-PE" sz="3000" b="1" dirty="0">
              <a:solidFill>
                <a:schemeClr val="tx1"/>
              </a:solidFill>
              <a:latin typeface="Calibri cuerpo"/>
            </a:endParaRPr>
          </a:p>
        </p:txBody>
      </p:sp>
      <p:sp>
        <p:nvSpPr>
          <p:cNvPr id="4" name="3 Marcador de número de diapositiva"/>
          <p:cNvSpPr>
            <a:spLocks noGrp="1"/>
          </p:cNvSpPr>
          <p:nvPr>
            <p:ph type="sldNum" sz="quarter" idx="12"/>
          </p:nvPr>
        </p:nvSpPr>
        <p:spPr>
          <a:xfrm>
            <a:off x="8672570" y="6500834"/>
            <a:ext cx="328586" cy="292079"/>
          </a:xfrm>
        </p:spPr>
        <p:txBody>
          <a:bodyPr/>
          <a:lstStyle/>
          <a:p>
            <a:pPr>
              <a:defRPr/>
            </a:pPr>
            <a:fld id="{61B884D8-24A8-43BE-84C9-26EF2A1AFC7A}" type="slidenum">
              <a:rPr lang="es-PE" smtClean="0"/>
              <a:pPr>
                <a:defRPr/>
              </a:pPr>
              <a:t>10</a:t>
            </a:fld>
            <a:endParaRPr lang="es-P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28596" y="1714488"/>
            <a:ext cx="8429684" cy="3752865"/>
          </a:xfrm>
          <a:prstGeom prst="rect">
            <a:avLst/>
          </a:prstGeom>
          <a:noFill/>
          <a:ln w="9525">
            <a:noFill/>
            <a:miter lim="800000"/>
            <a:headEnd/>
            <a:tailEnd/>
          </a:ln>
          <a:effectLst/>
        </p:spPr>
      </p:pic>
      <p:sp>
        <p:nvSpPr>
          <p:cNvPr id="11" name="10 Rectángulo redondeado"/>
          <p:cNvSpPr/>
          <p:nvPr/>
        </p:nvSpPr>
        <p:spPr>
          <a:xfrm>
            <a:off x="285720" y="500042"/>
            <a:ext cx="8572560"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3000" b="1" dirty="0" smtClean="0">
                <a:solidFill>
                  <a:schemeClr val="tx1"/>
                </a:solidFill>
                <a:latin typeface="Calibri cuerpo"/>
              </a:rPr>
              <a:t>2. BASE LEGAL</a:t>
            </a:r>
            <a:endParaRPr lang="es-PE" sz="3000" b="1" dirty="0">
              <a:solidFill>
                <a:schemeClr val="tx1"/>
              </a:solidFill>
              <a:latin typeface="Calibri cuerpo"/>
            </a:endParaRPr>
          </a:p>
        </p:txBody>
      </p:sp>
      <p:sp>
        <p:nvSpPr>
          <p:cNvPr id="4" name="3 Marcador de número de diapositiva"/>
          <p:cNvSpPr>
            <a:spLocks noGrp="1"/>
          </p:cNvSpPr>
          <p:nvPr>
            <p:ph type="sldNum" sz="quarter" idx="12"/>
          </p:nvPr>
        </p:nvSpPr>
        <p:spPr>
          <a:xfrm>
            <a:off x="8286776" y="6356350"/>
            <a:ext cx="400024" cy="365125"/>
          </a:xfrm>
        </p:spPr>
        <p:txBody>
          <a:bodyPr/>
          <a:lstStyle/>
          <a:p>
            <a:pPr>
              <a:defRPr/>
            </a:pPr>
            <a:fld id="{61B884D8-24A8-43BE-84C9-26EF2A1AFC7A}" type="slidenum">
              <a:rPr lang="es-PE" smtClean="0"/>
              <a:pPr>
                <a:defRPr/>
              </a:pPr>
              <a:t>11</a:t>
            </a:fld>
            <a:endParaRPr lang="es-P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AB7B6FAE-E332-41CE-9CE1-177482EA9A3E}" type="slidenum">
              <a:rPr lang="es-PE" smtClean="0">
                <a:solidFill>
                  <a:srgbClr val="000000"/>
                </a:solidFill>
              </a:rPr>
              <a:pPr fontAlgn="base">
                <a:spcBef>
                  <a:spcPct val="0"/>
                </a:spcBef>
                <a:spcAft>
                  <a:spcPct val="0"/>
                </a:spcAft>
                <a:defRPr/>
              </a:pPr>
              <a:t>12</a:t>
            </a:fld>
            <a:endParaRPr lang="es-PE" dirty="0" smtClean="0">
              <a:solidFill>
                <a:srgbClr val="000000"/>
              </a:solidFill>
            </a:endParaRPr>
          </a:p>
        </p:txBody>
      </p:sp>
      <p:sp>
        <p:nvSpPr>
          <p:cNvPr id="3" name="1 Título"/>
          <p:cNvSpPr txBox="1">
            <a:spLocks/>
          </p:cNvSpPr>
          <p:nvPr/>
        </p:nvSpPr>
        <p:spPr>
          <a:xfrm>
            <a:off x="-541338" y="1268413"/>
            <a:ext cx="5184776" cy="639762"/>
          </a:xfrm>
          <a:prstGeom prst="rect">
            <a:avLst/>
          </a:prstGeom>
        </p:spPr>
        <p:txBody>
          <a:bodyPr/>
          <a:lstStyle/>
          <a:p>
            <a:pPr algn="ctr" eaLnBrk="0" hangingPunct="0">
              <a:defRPr/>
            </a:pPr>
            <a:r>
              <a:rPr lang="es-PE" sz="2400" b="1" dirty="0">
                <a:solidFill>
                  <a:srgbClr val="000000"/>
                </a:solidFill>
                <a:latin typeface="+mn-lt"/>
              </a:rPr>
              <a:t/>
            </a:r>
            <a:br>
              <a:rPr lang="es-PE" sz="2400" b="1"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r>
              <a:rPr lang="es-PE" sz="2400" b="1" kern="0" dirty="0">
                <a:solidFill>
                  <a:srgbClr val="000000"/>
                </a:solidFill>
                <a:latin typeface="+mn-lt"/>
              </a:rPr>
              <a:t/>
            </a:r>
            <a:br>
              <a:rPr lang="es-PE" sz="2400" b="1" kern="0" dirty="0">
                <a:solidFill>
                  <a:srgbClr val="000000"/>
                </a:solidFill>
                <a:latin typeface="+mn-lt"/>
              </a:rPr>
            </a:br>
            <a:endParaRPr lang="es-ES" sz="2800" b="1" dirty="0">
              <a:solidFill>
                <a:srgbClr val="000000"/>
              </a:solidFill>
              <a:latin typeface="+mn-lt"/>
            </a:endParaRPr>
          </a:p>
        </p:txBody>
      </p:sp>
      <p:sp>
        <p:nvSpPr>
          <p:cNvPr id="10244" name="Rectangle 51"/>
          <p:cNvSpPr>
            <a:spLocks noChangeArrowheads="1"/>
          </p:cNvSpPr>
          <p:nvPr/>
        </p:nvSpPr>
        <p:spPr bwMode="auto">
          <a:xfrm>
            <a:off x="357158" y="2786058"/>
            <a:ext cx="8572560" cy="2554545"/>
          </a:xfrm>
          <a:prstGeom prst="rect">
            <a:avLst/>
          </a:prstGeom>
          <a:noFill/>
          <a:ln w="9525" algn="ctr">
            <a:noFill/>
            <a:miter lim="800000"/>
            <a:headEnd/>
            <a:tailEnd/>
          </a:ln>
          <a:effectLst>
            <a:prstShdw prst="shdw17" dist="17961" dir="2700000">
              <a:srgbClr val="1F3D5C"/>
            </a:prstShdw>
          </a:effectLst>
        </p:spPr>
        <p:txBody>
          <a:bodyPr wrap="square">
            <a:spAutoFit/>
          </a:bodyPr>
          <a:lstStyle/>
          <a:p>
            <a:pPr marL="2060575" lvl="1" indent="-1603375">
              <a:tabLst>
                <a:tab pos="2060575" algn="l"/>
              </a:tabLst>
            </a:pPr>
            <a:r>
              <a:rPr lang="es-PE" sz="2400" b="1" dirty="0" smtClean="0">
                <a:latin typeface="Calibri cuerpo"/>
              </a:rPr>
              <a:t>NICSP 01   PRESENTACIÓN DE ESTADOS FINANCIEROS</a:t>
            </a:r>
            <a:endParaRPr lang="es-PE" sz="2400" b="1" dirty="0">
              <a:latin typeface="Calibri cuerpo"/>
            </a:endParaRPr>
          </a:p>
          <a:p>
            <a:pPr marL="2060575" lvl="1" indent="-1603375" algn="just">
              <a:tabLst>
                <a:tab pos="2060575" algn="l"/>
              </a:tabLst>
            </a:pPr>
            <a:endParaRPr lang="es-PE" sz="2400" b="1" dirty="0">
              <a:latin typeface="Calibri cuerpo"/>
            </a:endParaRPr>
          </a:p>
          <a:p>
            <a:pPr marL="2060575" lvl="1" indent="-1603375" algn="just">
              <a:tabLst>
                <a:tab pos="2060575" algn="l"/>
              </a:tabLst>
            </a:pPr>
            <a:r>
              <a:rPr lang="es-PE" sz="2400" b="1" dirty="0">
                <a:latin typeface="Calibri cuerpo"/>
              </a:rPr>
              <a:t>NICSP 16 	</a:t>
            </a:r>
            <a:r>
              <a:rPr lang="es-PE" sz="2400" b="1" dirty="0" smtClean="0">
                <a:latin typeface="Calibri cuerpo"/>
              </a:rPr>
              <a:t>PROPIEDADES DE INVERSIÓN</a:t>
            </a:r>
          </a:p>
          <a:p>
            <a:pPr marL="2060575" lvl="1" indent="-1603375" algn="just">
              <a:tabLst>
                <a:tab pos="2060575" algn="l"/>
              </a:tabLst>
            </a:pPr>
            <a:endParaRPr lang="es-PE" sz="2400" b="1" dirty="0">
              <a:latin typeface="Calibri cuerpo"/>
            </a:endParaRPr>
          </a:p>
          <a:p>
            <a:pPr marL="2060575" lvl="1" indent="-1603375" algn="just">
              <a:tabLst>
                <a:tab pos="2060575" algn="l"/>
              </a:tabLst>
            </a:pPr>
            <a:r>
              <a:rPr lang="es-PE" sz="2400" b="1" dirty="0">
                <a:latin typeface="Calibri cuerpo"/>
              </a:rPr>
              <a:t>NICSP 17  	</a:t>
            </a:r>
            <a:r>
              <a:rPr lang="es-PE" sz="2400" b="1" dirty="0" smtClean="0">
                <a:latin typeface="Calibri cuerpo"/>
              </a:rPr>
              <a:t>PROPIEDADES, PLANTA Y EQUIPO</a:t>
            </a:r>
            <a:endParaRPr lang="es-PE" sz="2400" b="1" dirty="0">
              <a:latin typeface="Calibri cuerpo"/>
            </a:endParaRPr>
          </a:p>
          <a:p>
            <a:pPr algn="just">
              <a:tabLst>
                <a:tab pos="2060575" algn="l"/>
              </a:tabLst>
            </a:pPr>
            <a:endParaRPr lang="es-ES" sz="1600" b="1" dirty="0">
              <a:solidFill>
                <a:srgbClr val="000000"/>
              </a:solidFill>
              <a:latin typeface="Calibri" pitchFamily="34" charset="0"/>
              <a:ea typeface="Calibri" pitchFamily="34" charset="0"/>
              <a:cs typeface="Calibri" pitchFamily="34" charset="0"/>
            </a:endParaRPr>
          </a:p>
        </p:txBody>
      </p:sp>
      <p:sp>
        <p:nvSpPr>
          <p:cNvPr id="10245" name="9 CuadroTexto"/>
          <p:cNvSpPr txBox="1">
            <a:spLocks noChangeArrowheads="1"/>
          </p:cNvSpPr>
          <p:nvPr/>
        </p:nvSpPr>
        <p:spPr bwMode="auto">
          <a:xfrm>
            <a:off x="571472" y="903257"/>
            <a:ext cx="7672416" cy="830997"/>
          </a:xfrm>
          <a:prstGeom prst="rect">
            <a:avLst/>
          </a:prstGeom>
          <a:noFill/>
          <a:ln w="9525">
            <a:noFill/>
            <a:miter lim="800000"/>
            <a:headEnd/>
            <a:tailEnd/>
          </a:ln>
        </p:spPr>
        <p:txBody>
          <a:bodyPr wrap="square">
            <a:spAutoFit/>
          </a:bodyPr>
          <a:lstStyle/>
          <a:p>
            <a:pPr algn="ctr"/>
            <a:r>
              <a:rPr lang="es-ES" sz="2400" b="1" dirty="0" smtClean="0">
                <a:latin typeface="Calibri cuerpo"/>
              </a:rPr>
              <a:t>NORMAS INTERNACIONALES DE CONTABILIDAD PARA EL SECTOR PÚBLICO - </a:t>
            </a:r>
            <a:r>
              <a:rPr lang="es-ES" sz="2400" b="1" dirty="0">
                <a:latin typeface="Calibri cuerpo"/>
              </a:rPr>
              <a:t>NICSP</a:t>
            </a:r>
            <a:endParaRPr lang="es-PE" sz="2400" b="1" dirty="0">
              <a:solidFill>
                <a:srgbClr val="000000"/>
              </a:solidFill>
              <a:latin typeface="Calibri cuerpo"/>
              <a:ea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45 Rectángulo"/>
          <p:cNvSpPr>
            <a:spLocks noChangeArrowheads="1"/>
          </p:cNvSpPr>
          <p:nvPr/>
        </p:nvSpPr>
        <p:spPr bwMode="auto">
          <a:xfrm>
            <a:off x="785786" y="1571612"/>
            <a:ext cx="7743854" cy="4062651"/>
          </a:xfrm>
          <a:prstGeom prst="rect">
            <a:avLst/>
          </a:prstGeom>
          <a:noFill/>
          <a:ln w="9525">
            <a:noFill/>
            <a:miter lim="800000"/>
            <a:headEnd/>
            <a:tailEnd/>
          </a:ln>
        </p:spPr>
        <p:txBody>
          <a:bodyPr wrap="square">
            <a:spAutoFit/>
          </a:bodyPr>
          <a:lstStyle/>
          <a:p>
            <a:pPr algn="just"/>
            <a:endParaRPr lang="es-MX" sz="2400" dirty="0">
              <a:latin typeface="Calibri" pitchFamily="34" charset="0"/>
            </a:endParaRPr>
          </a:p>
          <a:p>
            <a:pPr algn="just"/>
            <a:r>
              <a:rPr lang="es-MX" sz="2400" dirty="0">
                <a:latin typeface="Calibri cuerpo"/>
              </a:rPr>
              <a:t>Se encuentran comprendidas los </a:t>
            </a:r>
            <a:r>
              <a:rPr lang="es-PE" sz="2400" dirty="0">
                <a:latin typeface="Calibri cuerpo"/>
              </a:rPr>
              <a:t>Ministerios, Poderes y Otras Entidades del Estado, Entidades Captadoras de Recursos Financieros, Instituciones Públicas Descentralizadas, Universidades Públicas, Organismos Descentralizados Autónomos, Superintendencia de Banca, Seguros y AFP, Sociedades de Beneficencia Pública, Gobiernos Regionales y Gobiernos Locales y sus Organismos Públicos Descentralizados (Institutos Viales Provinciales y Mancomunidades Municipales</a:t>
            </a:r>
            <a:r>
              <a:rPr lang="es-PE" sz="2400" dirty="0" smtClean="0">
                <a:latin typeface="Calibri cuerpo"/>
              </a:rPr>
              <a:t>).</a:t>
            </a:r>
            <a:endParaRPr lang="es-MX" dirty="0">
              <a:latin typeface="Calibri cuerpo"/>
            </a:endParaRPr>
          </a:p>
          <a:p>
            <a:r>
              <a:rPr lang="es-MX" dirty="0">
                <a:latin typeface="Calibri" pitchFamily="34" charset="0"/>
              </a:rPr>
              <a:t> </a:t>
            </a:r>
            <a:endParaRPr lang="es-PE" dirty="0">
              <a:latin typeface="Calibri" pitchFamily="34" charset="0"/>
            </a:endParaRPr>
          </a:p>
        </p:txBody>
      </p:sp>
      <p:sp>
        <p:nvSpPr>
          <p:cNvPr id="10" name="9 Rectángulo redondeado"/>
          <p:cNvSpPr/>
          <p:nvPr/>
        </p:nvSpPr>
        <p:spPr>
          <a:xfrm>
            <a:off x="928662" y="642918"/>
            <a:ext cx="7143800"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3000" b="1" dirty="0" smtClean="0">
                <a:solidFill>
                  <a:schemeClr val="tx1"/>
                </a:solidFill>
                <a:latin typeface="Calibri cuerpo"/>
              </a:rPr>
              <a:t>3. ALCANCE</a:t>
            </a:r>
            <a:endParaRPr lang="es-PE" sz="3000" b="1" dirty="0">
              <a:solidFill>
                <a:schemeClr val="tx1"/>
              </a:solidFill>
              <a:latin typeface="Calibri cuerpo"/>
            </a:endParaRPr>
          </a:p>
        </p:txBody>
      </p:sp>
      <p:sp>
        <p:nvSpPr>
          <p:cNvPr id="4" name="3 Marcador de número de diapositiva"/>
          <p:cNvSpPr>
            <a:spLocks noGrp="1"/>
          </p:cNvSpPr>
          <p:nvPr>
            <p:ph type="sldNum" sz="quarter" idx="12"/>
          </p:nvPr>
        </p:nvSpPr>
        <p:spPr>
          <a:xfrm>
            <a:off x="8286776" y="6356350"/>
            <a:ext cx="400024" cy="365125"/>
          </a:xfrm>
        </p:spPr>
        <p:txBody>
          <a:bodyPr/>
          <a:lstStyle/>
          <a:p>
            <a:pPr>
              <a:defRPr/>
            </a:pPr>
            <a:fld id="{61B884D8-24A8-43BE-84C9-26EF2A1AFC7A}" type="slidenum">
              <a:rPr lang="es-PE" smtClean="0"/>
              <a:pPr>
                <a:defRPr/>
              </a:pPr>
              <a:t>13</a:t>
            </a:fld>
            <a:endParaRPr lang="es-P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ABF532D3-20A0-4CC8-9D55-EA731AEAE639}" type="slidenum">
              <a:rPr lang="es-PE" smtClean="0">
                <a:solidFill>
                  <a:srgbClr val="000000"/>
                </a:solidFill>
              </a:rPr>
              <a:pPr fontAlgn="base">
                <a:spcBef>
                  <a:spcPct val="0"/>
                </a:spcBef>
                <a:spcAft>
                  <a:spcPct val="0"/>
                </a:spcAft>
                <a:defRPr/>
              </a:pPr>
              <a:t>14</a:t>
            </a:fld>
            <a:endParaRPr lang="es-PE" dirty="0" smtClean="0">
              <a:solidFill>
                <a:srgbClr val="000000"/>
              </a:solidFill>
            </a:endParaRPr>
          </a:p>
        </p:txBody>
      </p:sp>
      <p:sp>
        <p:nvSpPr>
          <p:cNvPr id="4100" name="9 CuadroTexto"/>
          <p:cNvSpPr txBox="1">
            <a:spLocks noChangeArrowheads="1"/>
          </p:cNvSpPr>
          <p:nvPr/>
        </p:nvSpPr>
        <p:spPr bwMode="auto">
          <a:xfrm>
            <a:off x="285720" y="1500174"/>
            <a:ext cx="8643998" cy="5139869"/>
          </a:xfrm>
          <a:prstGeom prst="rect">
            <a:avLst/>
          </a:prstGeom>
          <a:noFill/>
          <a:ln w="9525">
            <a:noFill/>
            <a:miter lim="800000"/>
            <a:headEnd/>
            <a:tailEnd/>
          </a:ln>
          <a:effectLst>
            <a:glow rad="101600">
              <a:schemeClr val="accent2">
                <a:satMod val="175000"/>
                <a:alpha val="40000"/>
              </a:schemeClr>
            </a:glow>
          </a:effectLst>
        </p:spPr>
        <p:txBody>
          <a:bodyPr wrap="square">
            <a:spAutoFit/>
          </a:bodyPr>
          <a:lstStyle/>
          <a:p>
            <a:pPr marL="450850" indent="-450850" algn="just" fontAlgn="auto">
              <a:spcBef>
                <a:spcPts val="0"/>
              </a:spcBef>
              <a:spcAft>
                <a:spcPts val="0"/>
              </a:spcAft>
              <a:buFont typeface="Wingdings" pitchFamily="2" charset="2"/>
              <a:buChar char="Ø"/>
              <a:tabLst>
                <a:tab pos="450850" algn="l"/>
              </a:tabLst>
              <a:defRPr/>
            </a:pPr>
            <a:r>
              <a:rPr lang="es-PE" sz="2400" b="1" dirty="0" smtClean="0">
                <a:latin typeface="Calibri cuerpo"/>
              </a:rPr>
              <a:t>LA OFICINA GENERAL DE ADMINISTRACION DISPONDRA QUE LA OFICINA RESPONSABLE DEL CONTROL PATRIMONIAL O QUIEN HAGA SUS VECES</a:t>
            </a:r>
            <a:r>
              <a:rPr lang="es-PE" sz="2800" dirty="0" smtClean="0">
                <a:latin typeface="Calibri cuerpo"/>
              </a:rPr>
              <a:t>, </a:t>
            </a:r>
            <a:r>
              <a:rPr lang="es-PE" sz="2800" dirty="0">
                <a:latin typeface="Calibri cuerpo"/>
              </a:rPr>
              <a:t>efectuará el ingreso de la información correspondiente </a:t>
            </a:r>
            <a:r>
              <a:rPr lang="es-PE" sz="2800" dirty="0" smtClean="0">
                <a:latin typeface="Calibri cuerpo"/>
              </a:rPr>
              <a:t>de </a:t>
            </a:r>
            <a:r>
              <a:rPr lang="es-PE" sz="2800" dirty="0">
                <a:latin typeface="Calibri cuerpo"/>
              </a:rPr>
              <a:t>edificios y terrenos en el Módulo de Revaluación de Edificios y Terrenos.</a:t>
            </a:r>
          </a:p>
          <a:p>
            <a:pPr marL="450850" indent="-450850" algn="just" fontAlgn="auto">
              <a:spcBef>
                <a:spcPts val="0"/>
              </a:spcBef>
              <a:spcAft>
                <a:spcPts val="0"/>
              </a:spcAft>
              <a:buFont typeface="Calibri" pitchFamily="34" charset="0"/>
              <a:buChar char="⌂"/>
              <a:tabLst>
                <a:tab pos="450850" algn="l"/>
              </a:tabLst>
              <a:defRPr/>
            </a:pPr>
            <a:endParaRPr lang="es-PE" sz="28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800" dirty="0">
                <a:latin typeface="Calibri cuerpo"/>
              </a:rPr>
              <a:t>Identificar el tipo de material del edificio. </a:t>
            </a:r>
            <a:endParaRPr lang="es-PE" sz="2800" dirty="0" smtClean="0">
              <a:latin typeface="Calibri cuerpo"/>
            </a:endParaRPr>
          </a:p>
          <a:p>
            <a:pPr marL="908050" lvl="1" indent="-450850" algn="just" fontAlgn="auto">
              <a:spcBef>
                <a:spcPts val="0"/>
              </a:spcBef>
              <a:spcAft>
                <a:spcPts val="0"/>
              </a:spcAft>
              <a:tabLst>
                <a:tab pos="450850" algn="l"/>
              </a:tabLst>
              <a:defRPr/>
            </a:pPr>
            <a:endParaRPr lang="es-PE" sz="28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800" dirty="0">
                <a:latin typeface="Calibri cuerpo"/>
              </a:rPr>
              <a:t>De existir más de un material utilizado en su construcción, se considerará el material predominante</a:t>
            </a:r>
            <a:r>
              <a:rPr lang="es-PE" sz="2800" dirty="0" smtClean="0">
                <a:latin typeface="Calibri cuerpo"/>
              </a:rPr>
              <a:t>.</a:t>
            </a:r>
            <a:r>
              <a:rPr lang="es-PE" sz="2800" dirty="0">
                <a:latin typeface="+mn-lt"/>
              </a:rPr>
              <a:t> </a:t>
            </a:r>
          </a:p>
        </p:txBody>
      </p:sp>
      <p:sp>
        <p:nvSpPr>
          <p:cNvPr id="1229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229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6 Rectángulo redondeado"/>
          <p:cNvSpPr/>
          <p:nvPr/>
        </p:nvSpPr>
        <p:spPr>
          <a:xfrm>
            <a:off x="214282" y="285728"/>
            <a:ext cx="8715436" cy="107157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800" b="1" dirty="0" smtClean="0">
                <a:solidFill>
                  <a:schemeClr val="tx1"/>
                </a:solidFill>
                <a:latin typeface="Calibri cuerpo"/>
              </a:rPr>
              <a:t>4. METODOLOGIA PARA LA MODIFICACIÓN DE LA VIDA ÚTIL DE EDIFICIOS</a:t>
            </a:r>
            <a:endParaRPr lang="es-PE" sz="2800" dirty="0">
              <a:solidFill>
                <a:schemeClr val="tx1"/>
              </a:solidFill>
              <a:latin typeface="Calibri cuerpo"/>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BF497305-BD05-4EFB-AD00-3B35CFF1C63F}" type="slidenum">
              <a:rPr lang="es-PE" smtClean="0">
                <a:solidFill>
                  <a:srgbClr val="000000"/>
                </a:solidFill>
              </a:rPr>
              <a:pPr fontAlgn="base">
                <a:spcBef>
                  <a:spcPct val="0"/>
                </a:spcBef>
                <a:spcAft>
                  <a:spcPct val="0"/>
                </a:spcAft>
                <a:defRPr/>
              </a:pPr>
              <a:t>15</a:t>
            </a:fld>
            <a:endParaRPr lang="es-PE" dirty="0" smtClean="0">
              <a:solidFill>
                <a:srgbClr val="000000"/>
              </a:solidFill>
            </a:endParaRPr>
          </a:p>
        </p:txBody>
      </p:sp>
      <p:sp>
        <p:nvSpPr>
          <p:cNvPr id="13315" name="8 CuadroTexto"/>
          <p:cNvSpPr txBox="1">
            <a:spLocks noChangeArrowheads="1"/>
          </p:cNvSpPr>
          <p:nvPr/>
        </p:nvSpPr>
        <p:spPr bwMode="auto">
          <a:xfrm>
            <a:off x="214282" y="895633"/>
            <a:ext cx="8858312" cy="461665"/>
          </a:xfrm>
          <a:prstGeom prst="rect">
            <a:avLst/>
          </a:prstGeom>
          <a:noFill/>
          <a:ln w="9525">
            <a:noFill/>
            <a:miter lim="800000"/>
            <a:headEnd/>
            <a:tailEnd/>
          </a:ln>
        </p:spPr>
        <p:txBody>
          <a:bodyPr wrap="square">
            <a:spAutoFit/>
          </a:bodyPr>
          <a:lstStyle/>
          <a:p>
            <a:pPr algn="ctr"/>
            <a:r>
              <a:rPr lang="es-MX" sz="2400" b="1" dirty="0" smtClean="0">
                <a:solidFill>
                  <a:sysClr val="windowText" lastClr="000000"/>
                </a:solidFill>
                <a:latin typeface="Calibri cuerpo"/>
              </a:rPr>
              <a:t>MODIFICACIÓN </a:t>
            </a:r>
            <a:r>
              <a:rPr lang="es-MX" sz="2400" b="1" dirty="0">
                <a:solidFill>
                  <a:sysClr val="windowText" lastClr="000000"/>
                </a:solidFill>
                <a:latin typeface="Calibri cuerpo"/>
              </a:rPr>
              <a:t>DE LA VIDA ÚTIL DE EDIFICIOS</a:t>
            </a:r>
            <a:endParaRPr lang="es-PE" sz="2400" dirty="0">
              <a:solidFill>
                <a:sysClr val="windowText" lastClr="000000"/>
              </a:solidFill>
              <a:latin typeface="Calibri cuerpo"/>
            </a:endParaRPr>
          </a:p>
        </p:txBody>
      </p:sp>
      <p:sp>
        <p:nvSpPr>
          <p:cNvPr id="13316"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331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graphicFrame>
        <p:nvGraphicFramePr>
          <p:cNvPr id="13" name="12 Diagrama"/>
          <p:cNvGraphicFramePr/>
          <p:nvPr/>
        </p:nvGraphicFramePr>
        <p:xfrm>
          <a:off x="785786" y="1665082"/>
          <a:ext cx="7572428" cy="4264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3E9E6BF-EEF4-4462-8B8B-635E755A48C2}" type="slidenum">
              <a:rPr lang="es-PE" smtClean="0">
                <a:solidFill>
                  <a:srgbClr val="000000"/>
                </a:solidFill>
              </a:rPr>
              <a:pPr fontAlgn="base">
                <a:spcBef>
                  <a:spcPct val="0"/>
                </a:spcBef>
                <a:spcAft>
                  <a:spcPct val="0"/>
                </a:spcAft>
                <a:defRPr/>
              </a:pPr>
              <a:t>16</a:t>
            </a:fld>
            <a:endParaRPr lang="es-PE" dirty="0" smtClean="0">
              <a:solidFill>
                <a:srgbClr val="000000"/>
              </a:solidFill>
            </a:endParaRPr>
          </a:p>
        </p:txBody>
      </p:sp>
      <p:sp>
        <p:nvSpPr>
          <p:cNvPr id="4100" name="9 CuadroTexto"/>
          <p:cNvSpPr txBox="1">
            <a:spLocks noChangeArrowheads="1"/>
          </p:cNvSpPr>
          <p:nvPr/>
        </p:nvSpPr>
        <p:spPr bwMode="auto">
          <a:xfrm>
            <a:off x="285720" y="2451455"/>
            <a:ext cx="8572559" cy="3477875"/>
          </a:xfrm>
          <a:prstGeom prst="rect">
            <a:avLst/>
          </a:prstGeom>
          <a:noFill/>
          <a:ln w="9525">
            <a:noFill/>
            <a:miter lim="800000"/>
            <a:headEnd/>
            <a:tailEnd/>
          </a:ln>
        </p:spPr>
        <p:txBody>
          <a:bodyPr wrap="square">
            <a:spAutoFit/>
          </a:bodyPr>
          <a:lstStyle/>
          <a:p>
            <a:pPr marL="450850" indent="-450850" algn="just" fontAlgn="auto">
              <a:spcBef>
                <a:spcPts val="0"/>
              </a:spcBef>
              <a:spcAft>
                <a:spcPts val="0"/>
              </a:spcAft>
              <a:buFont typeface="Wingdings" pitchFamily="2" charset="2"/>
              <a:buChar char="Ø"/>
              <a:tabLst>
                <a:tab pos="450850" algn="l"/>
              </a:tabLst>
              <a:defRPr/>
            </a:pPr>
            <a:r>
              <a:rPr lang="es-PE" sz="2800" dirty="0">
                <a:latin typeface="Calibri cuerpo"/>
              </a:rPr>
              <a:t>Con la nueva vida útil recalcular la depreciación acumulada al 31DIC2013.</a:t>
            </a:r>
          </a:p>
          <a:p>
            <a:pPr marL="450850" indent="-450850" algn="just" fontAlgn="auto">
              <a:spcBef>
                <a:spcPts val="0"/>
              </a:spcBef>
              <a:spcAft>
                <a:spcPts val="0"/>
              </a:spcAft>
              <a:buFont typeface="Wingdings" pitchFamily="2" charset="2"/>
              <a:buChar char="Ø"/>
              <a:tabLst>
                <a:tab pos="450850" algn="l"/>
              </a:tabLst>
              <a:defRPr/>
            </a:pPr>
            <a:endParaRPr lang="es-PE" sz="2800" dirty="0">
              <a:latin typeface="Calibri cuerpo"/>
            </a:endParaRPr>
          </a:p>
          <a:p>
            <a:pPr marL="450850" indent="-450850" algn="just" fontAlgn="auto">
              <a:spcBef>
                <a:spcPts val="0"/>
              </a:spcBef>
              <a:spcAft>
                <a:spcPts val="0"/>
              </a:spcAft>
              <a:buFont typeface="Wingdings" pitchFamily="2" charset="2"/>
              <a:buChar char="Ø"/>
              <a:tabLst>
                <a:tab pos="450850" algn="l"/>
              </a:tabLst>
              <a:defRPr/>
            </a:pPr>
            <a:r>
              <a:rPr lang="es-PE" sz="2800" dirty="0">
                <a:latin typeface="Calibri cuerpo"/>
              </a:rPr>
              <a:t>Establecer la diferencia entre el nuevo valor de la depreciación acumulada con la reconocida en libros al cierre del ejercicio 2013.</a:t>
            </a:r>
          </a:p>
          <a:p>
            <a:pPr marL="450850" indent="-450850" algn="just" fontAlgn="auto">
              <a:spcBef>
                <a:spcPts val="0"/>
              </a:spcBef>
              <a:spcAft>
                <a:spcPts val="0"/>
              </a:spcAft>
              <a:tabLst>
                <a:tab pos="450850" algn="l"/>
              </a:tabLst>
              <a:defRPr/>
            </a:pPr>
            <a:endParaRPr lang="es-PE" sz="2800" dirty="0">
              <a:latin typeface="+mn-lt"/>
            </a:endParaRPr>
          </a:p>
          <a:p>
            <a:pPr marL="450850" indent="-450850" algn="just" fontAlgn="auto">
              <a:spcBef>
                <a:spcPts val="0"/>
              </a:spcBef>
              <a:spcAft>
                <a:spcPts val="0"/>
              </a:spcAft>
              <a:tabLst>
                <a:tab pos="450850" algn="l"/>
              </a:tabLst>
              <a:defRPr/>
            </a:pPr>
            <a:r>
              <a:rPr lang="es-PE" sz="2400" dirty="0">
                <a:latin typeface="+mn-lt"/>
              </a:rPr>
              <a:t> </a:t>
            </a:r>
          </a:p>
        </p:txBody>
      </p:sp>
      <p:sp>
        <p:nvSpPr>
          <p:cNvPr id="14341"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434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8 CuadroTexto"/>
          <p:cNvSpPr txBox="1">
            <a:spLocks noChangeArrowheads="1"/>
          </p:cNvSpPr>
          <p:nvPr/>
        </p:nvSpPr>
        <p:spPr bwMode="auto">
          <a:xfrm>
            <a:off x="214282" y="824195"/>
            <a:ext cx="8858312" cy="461665"/>
          </a:xfrm>
          <a:prstGeom prst="rect">
            <a:avLst/>
          </a:prstGeom>
          <a:noFill/>
          <a:ln w="9525">
            <a:noFill/>
            <a:miter lim="800000"/>
            <a:headEnd/>
            <a:tailEnd/>
          </a:ln>
        </p:spPr>
        <p:txBody>
          <a:bodyPr wrap="square">
            <a:spAutoFit/>
          </a:bodyPr>
          <a:lstStyle/>
          <a:p>
            <a:pPr algn="ctr"/>
            <a:r>
              <a:rPr lang="es-MX" sz="2400" b="1" dirty="0" smtClean="0">
                <a:solidFill>
                  <a:sysClr val="windowText" lastClr="000000"/>
                </a:solidFill>
                <a:latin typeface="Calibri cuerpo"/>
              </a:rPr>
              <a:t>MODIFICACIÓN </a:t>
            </a:r>
            <a:r>
              <a:rPr lang="es-MX" sz="2400" b="1" dirty="0">
                <a:solidFill>
                  <a:sysClr val="windowText" lastClr="000000"/>
                </a:solidFill>
                <a:latin typeface="Calibri cuerpo"/>
              </a:rPr>
              <a:t>DE LA VIDA ÚTIL DE EDIFICIOS</a:t>
            </a:r>
            <a:endParaRPr lang="es-PE" sz="2400" dirty="0">
              <a:solidFill>
                <a:sysClr val="windowText" lastClr="000000"/>
              </a:solidFill>
              <a:latin typeface="Calibri cuerpo"/>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4"/>
          <p:cNvPicPr>
            <a:picLocks noChangeAspect="1" noChangeArrowheads="1"/>
          </p:cNvPicPr>
          <p:nvPr/>
        </p:nvPicPr>
        <p:blipFill>
          <a:blip r:embed="rId2" cstate="print"/>
          <a:srcRect/>
          <a:stretch>
            <a:fillRect/>
          </a:stretch>
        </p:blipFill>
        <p:spPr bwMode="auto">
          <a:xfrm>
            <a:off x="252413" y="1785926"/>
            <a:ext cx="8639175" cy="3500462"/>
          </a:xfrm>
          <a:prstGeom prst="rect">
            <a:avLst/>
          </a:prstGeom>
          <a:noFill/>
          <a:ln w="9525">
            <a:noFill/>
            <a:miter lim="800000"/>
            <a:headEnd/>
            <a:tailEnd/>
          </a:ln>
        </p:spPr>
      </p:pic>
      <p:sp>
        <p:nvSpPr>
          <p:cNvPr id="5" name="8 CuadroTexto"/>
          <p:cNvSpPr txBox="1">
            <a:spLocks noGrp="1" noChangeArrowheads="1"/>
          </p:cNvSpPr>
          <p:nvPr>
            <p:ph type="title"/>
          </p:nvPr>
        </p:nvSpPr>
        <p:spPr bwMode="auto">
          <a:xfrm>
            <a:off x="500034" y="941800"/>
            <a:ext cx="8715436" cy="415498"/>
          </a:xfrm>
          <a:prstGeom prst="rect">
            <a:avLst/>
          </a:prstGeom>
          <a:noFill/>
          <a:ln w="9525">
            <a:noFill/>
            <a:miter lim="800000"/>
            <a:headEnd/>
            <a:tailEnd/>
          </a:ln>
        </p:spPr>
        <p:txBody>
          <a:bodyPr wrap="square">
            <a:spAutoFit/>
          </a:bodyPr>
          <a:lstStyle/>
          <a:p>
            <a:r>
              <a:rPr lang="es-MX" sz="2400" b="1" dirty="0" smtClean="0">
                <a:solidFill>
                  <a:sysClr val="windowText" lastClr="000000"/>
                </a:solidFill>
                <a:latin typeface="Calibri cuerpo"/>
              </a:rPr>
              <a:t>MODIFICACIÓN </a:t>
            </a:r>
            <a:r>
              <a:rPr lang="es-MX" sz="2400" b="1" dirty="0">
                <a:solidFill>
                  <a:sysClr val="windowText" lastClr="000000"/>
                </a:solidFill>
                <a:latin typeface="Calibri cuerpo"/>
              </a:rPr>
              <a:t>DE LA VIDA ÚTIL DE EDIFICIOS</a:t>
            </a:r>
            <a:endParaRPr lang="es-PE" sz="2400" dirty="0">
              <a:solidFill>
                <a:sysClr val="windowText" lastClr="000000"/>
              </a:solidFill>
              <a:latin typeface="Calibri cuerpo"/>
            </a:endParaRPr>
          </a:p>
        </p:txBody>
      </p:sp>
      <p:sp>
        <p:nvSpPr>
          <p:cNvPr id="4" name="3 Marcador de número de diapositiva"/>
          <p:cNvSpPr>
            <a:spLocks noGrp="1"/>
          </p:cNvSpPr>
          <p:nvPr>
            <p:ph type="sldNum" sz="quarter" idx="12"/>
          </p:nvPr>
        </p:nvSpPr>
        <p:spPr>
          <a:xfrm>
            <a:off x="8215338" y="6356350"/>
            <a:ext cx="471462" cy="365125"/>
          </a:xfrm>
        </p:spPr>
        <p:txBody>
          <a:bodyPr/>
          <a:lstStyle/>
          <a:p>
            <a:pPr>
              <a:defRPr/>
            </a:pPr>
            <a:fld id="{B8BF148C-3568-4193-A421-59C1043A9B10}" type="slidenum">
              <a:rPr lang="es-PE" smtClean="0"/>
              <a:pPr>
                <a:defRPr/>
              </a:pPr>
              <a:t>17</a:t>
            </a:fld>
            <a:endParaRPr lang="es-P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5C98C535-9A30-49A5-BB35-EE23E8038316}" type="slidenum">
              <a:rPr lang="es-PE" smtClean="0">
                <a:solidFill>
                  <a:srgbClr val="000000"/>
                </a:solidFill>
              </a:rPr>
              <a:pPr fontAlgn="base">
                <a:spcBef>
                  <a:spcPct val="0"/>
                </a:spcBef>
                <a:spcAft>
                  <a:spcPct val="0"/>
                </a:spcAft>
                <a:defRPr/>
              </a:pPr>
              <a:t>18</a:t>
            </a:fld>
            <a:endParaRPr lang="es-PE" smtClean="0">
              <a:solidFill>
                <a:srgbClr val="000000"/>
              </a:solidFill>
            </a:endParaRPr>
          </a:p>
        </p:txBody>
      </p:sp>
      <p:sp>
        <p:nvSpPr>
          <p:cNvPr id="4100" name="9 CuadroTexto"/>
          <p:cNvSpPr txBox="1">
            <a:spLocks noChangeArrowheads="1"/>
          </p:cNvSpPr>
          <p:nvPr/>
        </p:nvSpPr>
        <p:spPr bwMode="auto">
          <a:xfrm>
            <a:off x="755650" y="2060575"/>
            <a:ext cx="7632700" cy="3477875"/>
          </a:xfrm>
          <a:prstGeom prst="rect">
            <a:avLst/>
          </a:prstGeom>
          <a:noFill/>
          <a:ln w="9525">
            <a:noFill/>
            <a:miter lim="800000"/>
            <a:headEnd/>
            <a:tailEnd/>
          </a:ln>
        </p:spPr>
        <p:txBody>
          <a:bodyPr>
            <a:spAutoFit/>
          </a:bodyPr>
          <a:lstStyle/>
          <a:p>
            <a:pPr marL="450850" indent="-450850" algn="just" fontAlgn="auto">
              <a:spcBef>
                <a:spcPts val="0"/>
              </a:spcBef>
              <a:spcAft>
                <a:spcPts val="0"/>
              </a:spcAft>
              <a:buClr>
                <a:srgbClr val="00B0F0"/>
              </a:buClr>
              <a:tabLst>
                <a:tab pos="450850" algn="l"/>
              </a:tabLst>
              <a:defRPr/>
            </a:pPr>
            <a:endParaRPr lang="es-PE" sz="2800" dirty="0">
              <a:latin typeface="+mn-lt"/>
            </a:endParaRPr>
          </a:p>
          <a:p>
            <a:pPr marL="450850" indent="-450850" algn="just" fontAlgn="auto">
              <a:spcBef>
                <a:spcPts val="0"/>
              </a:spcBef>
              <a:spcAft>
                <a:spcPts val="0"/>
              </a:spcAft>
              <a:buFont typeface="Wingdings" pitchFamily="2" charset="2"/>
              <a:buChar char="Ø"/>
              <a:tabLst>
                <a:tab pos="450850" algn="l"/>
              </a:tabLst>
              <a:defRPr/>
            </a:pPr>
            <a:r>
              <a:rPr lang="es-PE" sz="3200" dirty="0">
                <a:latin typeface="Calibri cuerpo"/>
              </a:rPr>
              <a:t>Registrar contablemente la diferencia:</a:t>
            </a:r>
          </a:p>
          <a:p>
            <a:pPr marL="450850" indent="-450850" algn="just" fontAlgn="auto">
              <a:spcBef>
                <a:spcPts val="0"/>
              </a:spcBef>
              <a:spcAft>
                <a:spcPts val="0"/>
              </a:spcAft>
              <a:buClr>
                <a:srgbClr val="00B0F0"/>
              </a:buClr>
              <a:tabLst>
                <a:tab pos="450850" algn="l"/>
              </a:tabLst>
              <a:defRPr/>
            </a:pPr>
            <a:endParaRPr lang="es-PE" sz="2800" dirty="0">
              <a:latin typeface="Calibri cuerpo"/>
            </a:endParaRPr>
          </a:p>
          <a:p>
            <a:pPr marL="1701800" lvl="1" indent="-1250950" algn="just" fontAlgn="auto">
              <a:spcBef>
                <a:spcPts val="0"/>
              </a:spcBef>
              <a:spcAft>
                <a:spcPts val="0"/>
              </a:spcAft>
              <a:buClr>
                <a:srgbClr val="00B0F0"/>
              </a:buClr>
              <a:tabLst>
                <a:tab pos="1701800" algn="l"/>
              </a:tabLst>
              <a:defRPr/>
            </a:pPr>
            <a:r>
              <a:rPr lang="es-PE" sz="2800" b="1" dirty="0">
                <a:latin typeface="Calibri cuerpo"/>
              </a:rPr>
              <a:t>Debe	1508 </a:t>
            </a:r>
            <a:r>
              <a:rPr lang="es-PE" sz="2800" b="1" dirty="0" smtClean="0">
                <a:latin typeface="Calibri cuerpo"/>
              </a:rPr>
              <a:t>	Depreciación</a:t>
            </a:r>
            <a:r>
              <a:rPr lang="es-PE" sz="2800" b="1" dirty="0">
                <a:latin typeface="Calibri cuerpo"/>
              </a:rPr>
              <a:t>, Amortización </a:t>
            </a:r>
            <a:r>
              <a:rPr lang="es-PE" sz="2800" b="1" dirty="0" smtClean="0">
                <a:latin typeface="Calibri cuerpo"/>
              </a:rPr>
              <a:t>		y Agotamiento</a:t>
            </a:r>
            <a:endParaRPr lang="es-PE" sz="2800" b="1" dirty="0">
              <a:latin typeface="Calibri cuerpo"/>
            </a:endParaRPr>
          </a:p>
          <a:p>
            <a:pPr marL="1701800" indent="-1250950" algn="just" fontAlgn="auto">
              <a:spcBef>
                <a:spcPts val="0"/>
              </a:spcBef>
              <a:spcAft>
                <a:spcPts val="0"/>
              </a:spcAft>
              <a:tabLst>
                <a:tab pos="1701800" algn="l"/>
              </a:tabLst>
              <a:defRPr/>
            </a:pPr>
            <a:r>
              <a:rPr lang="es-PE" sz="2800" b="1" dirty="0">
                <a:latin typeface="Calibri cuerpo"/>
              </a:rPr>
              <a:t>Haber	3401 </a:t>
            </a:r>
            <a:r>
              <a:rPr lang="es-PE" sz="2800" b="1" dirty="0" smtClean="0">
                <a:latin typeface="Calibri cuerpo"/>
              </a:rPr>
              <a:t>	Resultados </a:t>
            </a:r>
            <a:r>
              <a:rPr lang="es-PE" sz="2800" b="1" dirty="0">
                <a:latin typeface="Calibri cuerpo"/>
              </a:rPr>
              <a:t>Acumulados</a:t>
            </a:r>
          </a:p>
          <a:p>
            <a:pPr marL="450850" indent="-450850" algn="just" fontAlgn="auto">
              <a:spcBef>
                <a:spcPts val="0"/>
              </a:spcBef>
              <a:spcAft>
                <a:spcPts val="0"/>
              </a:spcAft>
              <a:tabLst>
                <a:tab pos="450850" algn="l"/>
              </a:tabLst>
              <a:defRPr/>
            </a:pPr>
            <a:r>
              <a:rPr lang="es-PE" sz="2400" dirty="0">
                <a:latin typeface="+mn-lt"/>
              </a:rPr>
              <a:t>	</a:t>
            </a:r>
          </a:p>
          <a:p>
            <a:pPr algn="just" fontAlgn="auto">
              <a:spcBef>
                <a:spcPts val="0"/>
              </a:spcBef>
              <a:spcAft>
                <a:spcPts val="0"/>
              </a:spcAft>
              <a:defRPr/>
            </a:pPr>
            <a:r>
              <a:rPr lang="es-PE" sz="2400" dirty="0">
                <a:latin typeface="+mn-lt"/>
              </a:rPr>
              <a:t> </a:t>
            </a:r>
          </a:p>
        </p:txBody>
      </p:sp>
      <p:sp>
        <p:nvSpPr>
          <p:cNvPr id="1638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639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8 CuadroTexto"/>
          <p:cNvSpPr txBox="1">
            <a:spLocks noChangeArrowheads="1"/>
          </p:cNvSpPr>
          <p:nvPr/>
        </p:nvSpPr>
        <p:spPr bwMode="auto">
          <a:xfrm>
            <a:off x="142844" y="967071"/>
            <a:ext cx="8858312" cy="461665"/>
          </a:xfrm>
          <a:prstGeom prst="rect">
            <a:avLst/>
          </a:prstGeom>
          <a:noFill/>
          <a:ln w="9525">
            <a:noFill/>
            <a:miter lim="800000"/>
            <a:headEnd/>
            <a:tailEnd/>
          </a:ln>
        </p:spPr>
        <p:txBody>
          <a:bodyPr wrap="square">
            <a:spAutoFit/>
          </a:bodyPr>
          <a:lstStyle/>
          <a:p>
            <a:pPr algn="ctr"/>
            <a:r>
              <a:rPr lang="es-MX" sz="2400" b="1" dirty="0" smtClean="0">
                <a:solidFill>
                  <a:sysClr val="windowText" lastClr="000000"/>
                </a:solidFill>
                <a:latin typeface="Calibri cuerpo"/>
              </a:rPr>
              <a:t>MODIFICACIÓN </a:t>
            </a:r>
            <a:r>
              <a:rPr lang="es-MX" sz="2400" b="1" dirty="0">
                <a:solidFill>
                  <a:sysClr val="windowText" lastClr="000000"/>
                </a:solidFill>
                <a:latin typeface="Calibri cuerpo"/>
              </a:rPr>
              <a:t>DE LA VIDA ÚTIL DE EDIFICIOS</a:t>
            </a:r>
            <a:endParaRPr lang="es-PE" sz="2400" dirty="0">
              <a:solidFill>
                <a:sysClr val="windowText" lastClr="000000"/>
              </a:solidFill>
              <a:latin typeface="Calibri cuerpo"/>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285720" y="142852"/>
            <a:ext cx="8572560" cy="121444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3000" b="1" dirty="0" smtClean="0">
                <a:solidFill>
                  <a:schemeClr val="tx1"/>
                </a:solidFill>
                <a:latin typeface="Calibri cuerpo"/>
              </a:rPr>
              <a:t>5. METODOLOGIA DE REVALUACION DE EDIFICIOS Y TERRENOS</a:t>
            </a:r>
            <a:endParaRPr lang="es-PE" sz="3000" b="1" dirty="0">
              <a:solidFill>
                <a:schemeClr val="tx1"/>
              </a:solidFill>
              <a:latin typeface="Calibri cuerpo"/>
            </a:endParaRPr>
          </a:p>
        </p:txBody>
      </p:sp>
      <p:sp>
        <p:nvSpPr>
          <p:cNvPr id="1229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6B76DE4-9284-46C9-8A6F-AC35927559DC}" type="slidenum">
              <a:rPr lang="es-PE" smtClean="0">
                <a:solidFill>
                  <a:srgbClr val="000000"/>
                </a:solidFill>
              </a:rPr>
              <a:pPr fontAlgn="base">
                <a:spcBef>
                  <a:spcPct val="0"/>
                </a:spcBef>
                <a:spcAft>
                  <a:spcPct val="0"/>
                </a:spcAft>
                <a:defRPr/>
              </a:pPr>
              <a:t>19</a:t>
            </a:fld>
            <a:endParaRPr lang="es-PE" dirty="0" smtClean="0">
              <a:solidFill>
                <a:srgbClr val="000000"/>
              </a:solidFill>
            </a:endParaRPr>
          </a:p>
        </p:txBody>
      </p:sp>
      <p:sp>
        <p:nvSpPr>
          <p:cNvPr id="4100" name="9 CuadroTexto"/>
          <p:cNvSpPr txBox="1">
            <a:spLocks noChangeArrowheads="1"/>
          </p:cNvSpPr>
          <p:nvPr/>
        </p:nvSpPr>
        <p:spPr bwMode="auto">
          <a:xfrm>
            <a:off x="214282" y="2071678"/>
            <a:ext cx="8715436" cy="3785652"/>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mn-lt"/>
              </a:rPr>
              <a:t>    </a:t>
            </a:r>
          </a:p>
          <a:p>
            <a:pPr marL="450850" indent="-450850" fontAlgn="auto">
              <a:spcBef>
                <a:spcPts val="0"/>
              </a:spcBef>
              <a:spcAft>
                <a:spcPts val="0"/>
              </a:spcAft>
              <a:buClr>
                <a:schemeClr val="accent6">
                  <a:lumMod val="75000"/>
                </a:schemeClr>
              </a:buClr>
              <a:tabLst>
                <a:tab pos="450850" algn="l"/>
              </a:tabLst>
              <a:defRPr/>
            </a:pPr>
            <a:r>
              <a:rPr lang="es-PE" sz="2400" b="1" dirty="0" smtClean="0">
                <a:latin typeface="+mn-lt"/>
              </a:rPr>
              <a:t> </a:t>
            </a:r>
            <a:r>
              <a:rPr lang="es-PE" sz="2400" b="1" dirty="0" smtClean="0">
                <a:latin typeface="Calibri cuerpo"/>
                <a:cs typeface="Arial" pitchFamily="34" charset="0"/>
              </a:rPr>
              <a:t>5.1.1 EDIFICIO </a:t>
            </a:r>
            <a:r>
              <a:rPr lang="es-PE" sz="2400" b="1" dirty="0">
                <a:latin typeface="Calibri cuerpo"/>
                <a:cs typeface="Arial" pitchFamily="34" charset="0"/>
              </a:rPr>
              <a:t>QUE CUENTA CON </a:t>
            </a:r>
            <a:r>
              <a:rPr lang="es-PE" sz="2400" b="1" dirty="0" smtClean="0">
                <a:latin typeface="Calibri cuerpo"/>
                <a:cs typeface="Arial" pitchFamily="34" charset="0"/>
              </a:rPr>
              <a:t>TASACIÓN</a:t>
            </a:r>
          </a:p>
          <a:p>
            <a:pPr marL="450850" indent="-450850" fontAlgn="auto">
              <a:spcBef>
                <a:spcPts val="0"/>
              </a:spcBef>
              <a:spcAft>
                <a:spcPts val="0"/>
              </a:spcAft>
              <a:buClr>
                <a:schemeClr val="accent6">
                  <a:lumMod val="75000"/>
                </a:schemeClr>
              </a:buClr>
              <a:tabLst>
                <a:tab pos="450850" algn="l"/>
              </a:tabLst>
              <a:defRPr/>
            </a:pPr>
            <a:endParaRPr lang="es-PE" sz="2400" b="1"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smtClean="0">
                <a:latin typeface="Calibri cuerpo"/>
              </a:rPr>
              <a:t>Luego </a:t>
            </a:r>
            <a:r>
              <a:rPr lang="es-PE" sz="2400" dirty="0">
                <a:latin typeface="Calibri cuerpo"/>
              </a:rPr>
              <a:t>de haber modificado la vida útil se considera los nuevos valores reestructurados para efectos de la revaluación.</a:t>
            </a:r>
          </a:p>
          <a:p>
            <a:pPr marL="908050" lvl="1" indent="-450850" algn="just" fontAlgn="auto">
              <a:spcBef>
                <a:spcPts val="0"/>
              </a:spcBef>
              <a:spcAft>
                <a:spcPts val="0"/>
              </a:spcAft>
              <a:buFont typeface="Wingdings" pitchFamily="2" charset="2"/>
              <a:buChar char="Ø"/>
              <a:tabLst>
                <a:tab pos="450850" algn="l"/>
              </a:tabLst>
              <a:defRPr/>
            </a:pPr>
            <a:endParaRPr lang="es-PE" sz="24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En el caso que la entidad cuente con una tasación efectuada a partir del ejercicio 2010 tomará dichos importes para la revaluación.</a:t>
            </a:r>
            <a:r>
              <a:rPr lang="es-PE" sz="2400" dirty="0">
                <a:latin typeface="+mn-lt"/>
              </a:rPr>
              <a:t>  </a:t>
            </a:r>
          </a:p>
        </p:txBody>
      </p:sp>
      <p:sp>
        <p:nvSpPr>
          <p:cNvPr id="1741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741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6 Rectángulo"/>
          <p:cNvSpPr/>
          <p:nvPr/>
        </p:nvSpPr>
        <p:spPr>
          <a:xfrm>
            <a:off x="528992" y="1548458"/>
            <a:ext cx="7686346" cy="523220"/>
          </a:xfrm>
          <a:prstGeom prst="rect">
            <a:avLst/>
          </a:prstGeom>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800" b="1" dirty="0" smtClean="0">
                <a:latin typeface="Calibri cuerpo"/>
              </a:rPr>
              <a:t>5.1  REVALUACION DE EDIFICIOS</a:t>
            </a:r>
            <a:endParaRPr lang="es-PE" sz="2800" b="1" dirty="0">
              <a:latin typeface="Calibri cuerpo"/>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61B884D8-24A8-43BE-84C9-26EF2A1AFC7A}" type="slidenum">
              <a:rPr lang="es-PE" smtClean="0"/>
              <a:pPr>
                <a:defRPr/>
              </a:pPr>
              <a:t>2</a:t>
            </a:fld>
            <a:endParaRPr lang="es-PE"/>
          </a:p>
        </p:txBody>
      </p:sp>
      <p:sp>
        <p:nvSpPr>
          <p:cNvPr id="3" name="1 Título"/>
          <p:cNvSpPr txBox="1">
            <a:spLocks/>
          </p:cNvSpPr>
          <p:nvPr/>
        </p:nvSpPr>
        <p:spPr bwMode="auto">
          <a:xfrm>
            <a:off x="323528" y="194629"/>
            <a:ext cx="8572560" cy="6569439"/>
          </a:xfrm>
          <a:prstGeom prst="rect">
            <a:avLst/>
          </a:prstGeom>
          <a:noFill/>
          <a:ln w="9525">
            <a:noFill/>
            <a:miter lim="800000"/>
            <a:headEnd/>
            <a:tailEnd/>
          </a:ln>
        </p:spPr>
        <p:txBody>
          <a:bodyPr/>
          <a:lstStyle/>
          <a:p>
            <a:pPr lvl="0" algn="ctr" fontAlgn="base">
              <a:spcBef>
                <a:spcPct val="0"/>
              </a:spcBef>
              <a:spcAft>
                <a:spcPct val="0"/>
              </a:spcAft>
            </a:pPr>
            <a:r>
              <a:rPr lang="es-PE" sz="2800" b="1" dirty="0">
                <a:latin typeface="Calibri" pitchFamily="34" charset="0"/>
              </a:rPr>
              <a:t>    </a:t>
            </a:r>
            <a:r>
              <a:rPr lang="es-ES" sz="2800" b="1" dirty="0">
                <a:latin typeface="Calibri cuerpo"/>
                <a:ea typeface="Calibri" pitchFamily="34" charset="0"/>
                <a:cs typeface="Times New Roman" pitchFamily="18" charset="0"/>
              </a:rPr>
              <a:t>Resolución Directoral N 011-2013-EF/51.01 </a:t>
            </a:r>
          </a:p>
          <a:p>
            <a:pPr lvl="0" algn="ctr" fontAlgn="base">
              <a:spcBef>
                <a:spcPct val="0"/>
              </a:spcBef>
              <a:spcAft>
                <a:spcPct val="0"/>
              </a:spcAft>
            </a:pPr>
            <a:r>
              <a:rPr lang="es-ES" sz="2800" b="1" dirty="0">
                <a:latin typeface="Calibri cuerpo"/>
                <a:ea typeface="Calibri" pitchFamily="34" charset="0"/>
                <a:cs typeface="Times New Roman" pitchFamily="18" charset="0"/>
              </a:rPr>
              <a:t>Directiva N° </a:t>
            </a:r>
            <a:r>
              <a:rPr lang="es-ES" sz="2800" b="1" dirty="0" smtClean="0">
                <a:latin typeface="Calibri cuerpo"/>
                <a:ea typeface="Calibri" pitchFamily="34" charset="0"/>
                <a:cs typeface="Times New Roman" pitchFamily="18" charset="0"/>
              </a:rPr>
              <a:t>002-2014-EF/51.01</a:t>
            </a:r>
          </a:p>
          <a:p>
            <a:pPr lvl="0" algn="ctr" fontAlgn="base">
              <a:spcBef>
                <a:spcPct val="0"/>
              </a:spcBef>
              <a:spcAft>
                <a:spcPct val="0"/>
              </a:spcAft>
            </a:pPr>
            <a:endParaRPr lang="es-ES" sz="2800" b="1" dirty="0" smtClean="0">
              <a:latin typeface="Calibri cuerpo"/>
              <a:ea typeface="Calibri" pitchFamily="34" charset="0"/>
              <a:cs typeface="Times New Roman" pitchFamily="18" charset="0"/>
            </a:endParaRPr>
          </a:p>
          <a:p>
            <a:pPr>
              <a:buFont typeface="Wingdings" pitchFamily="2" charset="2"/>
              <a:buChar char="Ø"/>
            </a:pPr>
            <a:r>
              <a:rPr lang="es-PE" sz="2400" b="1" dirty="0" smtClean="0">
                <a:latin typeface="Calibri cuerpo"/>
              </a:rPr>
              <a:t>     METODOLOGÍA </a:t>
            </a:r>
            <a:r>
              <a:rPr lang="es-PE" sz="2400" b="1" dirty="0">
                <a:latin typeface="Calibri cuerpo"/>
              </a:rPr>
              <a:t>PARA LA MODIFICACIÓN </a:t>
            </a:r>
          </a:p>
          <a:p>
            <a:r>
              <a:rPr lang="es-PE" sz="2400" b="1" dirty="0">
                <a:latin typeface="Calibri cuerpo"/>
              </a:rPr>
              <a:t>        DE LA  VIDA ÚTIL DE EDIFICIOS, </a:t>
            </a:r>
          </a:p>
          <a:p>
            <a:endParaRPr lang="es-PE" sz="2400" b="1" dirty="0">
              <a:latin typeface="Calibri cuerpo"/>
            </a:endParaRPr>
          </a:p>
          <a:p>
            <a:pPr>
              <a:buFont typeface="Wingdings" pitchFamily="2" charset="2"/>
              <a:buChar char="Ø"/>
            </a:pPr>
            <a:r>
              <a:rPr lang="es-PE" sz="2400" b="1" dirty="0">
                <a:latin typeface="Calibri cuerpo"/>
              </a:rPr>
              <a:t>     </a:t>
            </a:r>
            <a:r>
              <a:rPr lang="es-PE" sz="2400" b="1" dirty="0" smtClean="0">
                <a:latin typeface="Calibri cuerpo"/>
              </a:rPr>
              <a:t>METODOLOGIA </a:t>
            </a:r>
            <a:r>
              <a:rPr lang="es-PE" sz="2400" b="1" dirty="0">
                <a:latin typeface="Calibri cuerpo"/>
              </a:rPr>
              <a:t>PARA LA REVALUACIÓN DE   </a:t>
            </a:r>
          </a:p>
          <a:p>
            <a:r>
              <a:rPr lang="es-PE" sz="2400" b="1" dirty="0">
                <a:latin typeface="Calibri cuerpo"/>
              </a:rPr>
              <a:t>        </a:t>
            </a:r>
            <a:r>
              <a:rPr lang="es-PE" sz="2400" b="1" dirty="0" smtClean="0">
                <a:latin typeface="Calibri cuerpo"/>
              </a:rPr>
              <a:t>EDIFICIOS </a:t>
            </a:r>
            <a:r>
              <a:rPr lang="es-PE" sz="2400" b="1" dirty="0">
                <a:latin typeface="Calibri cuerpo"/>
              </a:rPr>
              <a:t>Y TERRENOS, </a:t>
            </a:r>
          </a:p>
          <a:p>
            <a:endParaRPr lang="es-PE" sz="2400" b="1" dirty="0">
              <a:latin typeface="Calibri cuerpo"/>
            </a:endParaRPr>
          </a:p>
          <a:p>
            <a:pPr>
              <a:buFont typeface="Wingdings" pitchFamily="2" charset="2"/>
              <a:buChar char="Ø"/>
            </a:pPr>
            <a:r>
              <a:rPr lang="es-PE" sz="2400" b="1" dirty="0">
                <a:latin typeface="Calibri cuerpo"/>
              </a:rPr>
              <a:t>     METODOLOGIA PARA LA IDENTIFICACIÓN E  </a:t>
            </a:r>
          </a:p>
          <a:p>
            <a:r>
              <a:rPr lang="es-PE" sz="2400" b="1" dirty="0">
                <a:latin typeface="Calibri cuerpo"/>
              </a:rPr>
              <a:t>        INCORPORACIÓN  DE EDIFICIOS Y TERRENOS </a:t>
            </a:r>
          </a:p>
          <a:p>
            <a:r>
              <a:rPr lang="es-PE" sz="2400" b="1" dirty="0">
                <a:latin typeface="Calibri cuerpo"/>
              </a:rPr>
              <a:t>        EN ADMINISTRACIÓN FUNCIONAL</a:t>
            </a:r>
          </a:p>
          <a:p>
            <a:r>
              <a:rPr lang="es-PE" sz="2400" b="1" dirty="0">
                <a:latin typeface="Calibri cuerpo"/>
              </a:rPr>
              <a:t> </a:t>
            </a:r>
          </a:p>
          <a:p>
            <a:pPr>
              <a:buFont typeface="Wingdings" pitchFamily="2" charset="2"/>
              <a:buChar char="Ø"/>
            </a:pPr>
            <a:r>
              <a:rPr lang="es-PE" sz="2400" b="1" dirty="0">
                <a:latin typeface="Calibri cuerpo"/>
              </a:rPr>
              <a:t>     RECLASIFICACIÓN DE PROPIEDADES DE  </a:t>
            </a:r>
          </a:p>
          <a:p>
            <a:r>
              <a:rPr lang="es-PE" sz="2400" b="1" dirty="0">
                <a:latin typeface="Calibri cuerpo"/>
              </a:rPr>
              <a:t>        INVERSIÓN EN LAS ENTIDADES  </a:t>
            </a:r>
          </a:p>
          <a:p>
            <a:r>
              <a:rPr lang="es-PE" sz="2400" b="1" dirty="0">
                <a:latin typeface="Calibri cuerpo"/>
              </a:rPr>
              <a:t>        </a:t>
            </a:r>
            <a:r>
              <a:rPr lang="es-PE" sz="2400" b="1" dirty="0" smtClean="0">
                <a:latin typeface="Calibri cuerpo"/>
              </a:rPr>
              <a:t>GUBERNAMENTALES</a:t>
            </a:r>
            <a:endParaRPr lang="es-PE" sz="2400" dirty="0">
              <a:latin typeface="Calibri cuerpo"/>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21E16328-98E1-4FFA-BFA7-7ED24918E4D9}" type="slidenum">
              <a:rPr lang="es-PE" smtClean="0">
                <a:solidFill>
                  <a:srgbClr val="000000"/>
                </a:solidFill>
              </a:rPr>
              <a:pPr fontAlgn="base">
                <a:spcBef>
                  <a:spcPct val="0"/>
                </a:spcBef>
                <a:spcAft>
                  <a:spcPct val="0"/>
                </a:spcAft>
                <a:defRPr/>
              </a:pPr>
              <a:t>20</a:t>
            </a:fld>
            <a:endParaRPr lang="es-PE" dirty="0" smtClean="0">
              <a:solidFill>
                <a:srgbClr val="000000"/>
              </a:solidFill>
            </a:endParaRPr>
          </a:p>
        </p:txBody>
      </p:sp>
      <p:sp>
        <p:nvSpPr>
          <p:cNvPr id="18435" name="9 CuadroTexto"/>
          <p:cNvSpPr txBox="1">
            <a:spLocks noChangeArrowheads="1"/>
          </p:cNvSpPr>
          <p:nvPr/>
        </p:nvSpPr>
        <p:spPr bwMode="auto">
          <a:xfrm>
            <a:off x="827088" y="1628775"/>
            <a:ext cx="7632700" cy="830263"/>
          </a:xfrm>
          <a:prstGeom prst="rect">
            <a:avLst/>
          </a:prstGeom>
          <a:noFill/>
          <a:ln w="9525">
            <a:noFill/>
            <a:miter lim="800000"/>
            <a:headEnd/>
            <a:tailEnd/>
          </a:ln>
        </p:spPr>
        <p:txBody>
          <a:bodyPr>
            <a:spAutoFit/>
          </a:bodyPr>
          <a:lstStyle/>
          <a:p>
            <a:pPr marL="450850" indent="-450850" algn="just">
              <a:buFont typeface="Calibri" pitchFamily="34" charset="0"/>
              <a:buChar char="⌂"/>
              <a:tabLst>
                <a:tab pos="450850" algn="l"/>
              </a:tabLst>
            </a:pPr>
            <a:endParaRPr lang="es-PE" sz="2400">
              <a:latin typeface="Calibri" pitchFamily="34" charset="0"/>
            </a:endParaRPr>
          </a:p>
          <a:p>
            <a:pPr marL="450850" indent="-450850" algn="just">
              <a:tabLst>
                <a:tab pos="450850" algn="l"/>
              </a:tabLst>
            </a:pPr>
            <a:endParaRPr lang="es-PE" sz="2400">
              <a:latin typeface="Calibri" pitchFamily="34" charset="0"/>
            </a:endParaRPr>
          </a:p>
        </p:txBody>
      </p:sp>
      <p:sp>
        <p:nvSpPr>
          <p:cNvPr id="18436" name="8 CuadroTexto"/>
          <p:cNvSpPr txBox="1">
            <a:spLocks noChangeArrowheads="1"/>
          </p:cNvSpPr>
          <p:nvPr/>
        </p:nvSpPr>
        <p:spPr bwMode="auto">
          <a:xfrm>
            <a:off x="571472" y="720850"/>
            <a:ext cx="8358246" cy="830997"/>
          </a:xfrm>
          <a:prstGeom prst="rect">
            <a:avLst/>
          </a:prstGeom>
          <a:noFill/>
          <a:ln w="9525">
            <a:noFill/>
            <a:miter lim="800000"/>
            <a:headEnd/>
            <a:tailEnd/>
          </a:ln>
        </p:spPr>
        <p:txBody>
          <a:bodyPr wrap="square">
            <a:spAutoFit/>
          </a:bodyPr>
          <a:lstStyle/>
          <a:p>
            <a:r>
              <a:rPr lang="es-MX" sz="2400" b="1" dirty="0" smtClean="0">
                <a:latin typeface="Calibri cuerpo"/>
              </a:rPr>
              <a:t>5.1.1 REVALUACIÓN </a:t>
            </a:r>
            <a:r>
              <a:rPr lang="es-MX" sz="2400" b="1" dirty="0">
                <a:latin typeface="Calibri cuerpo"/>
              </a:rPr>
              <a:t>DE EDIFICIO </a:t>
            </a:r>
            <a:r>
              <a:rPr lang="es-MX" sz="2400" b="1" dirty="0" smtClean="0">
                <a:latin typeface="Calibri cuerpo"/>
              </a:rPr>
              <a:t>QUE CUENTA </a:t>
            </a:r>
            <a:r>
              <a:rPr lang="es-MX" sz="2400" b="1" dirty="0">
                <a:latin typeface="Calibri cuerpo"/>
              </a:rPr>
              <a:t>CON </a:t>
            </a:r>
            <a:r>
              <a:rPr lang="es-MX" sz="2400" b="1" dirty="0" smtClean="0">
                <a:latin typeface="Calibri cuerpo"/>
              </a:rPr>
              <a:t>	TASACIÓN</a:t>
            </a:r>
            <a:endParaRPr lang="es-PE" sz="2400" dirty="0">
              <a:latin typeface="Calibri cuerpo"/>
            </a:endParaRPr>
          </a:p>
        </p:txBody>
      </p:sp>
      <p:sp>
        <p:nvSpPr>
          <p:cNvPr id="1843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843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18439" name="11 CuadroTexto"/>
          <p:cNvSpPr txBox="1">
            <a:spLocks noChangeArrowheads="1"/>
          </p:cNvSpPr>
          <p:nvPr/>
        </p:nvSpPr>
        <p:spPr bwMode="auto">
          <a:xfrm>
            <a:off x="466726" y="5054284"/>
            <a:ext cx="8534430" cy="1446550"/>
          </a:xfrm>
          <a:prstGeom prst="rect">
            <a:avLst/>
          </a:prstGeom>
          <a:noFill/>
          <a:ln w="9525">
            <a:noFill/>
            <a:miter lim="800000"/>
            <a:headEnd/>
            <a:tailEnd/>
          </a:ln>
        </p:spPr>
        <p:txBody>
          <a:bodyPr wrap="square">
            <a:spAutoFit/>
          </a:bodyPr>
          <a:lstStyle/>
          <a:p>
            <a:pPr algn="just"/>
            <a:r>
              <a:rPr lang="es-PE" sz="2200" dirty="0">
                <a:latin typeface="Calibri" pitchFamily="34" charset="0"/>
              </a:rPr>
              <a:t>Con los nuevos IMPORTES obtenidos luego de modificar la vida útil, se </a:t>
            </a:r>
            <a:r>
              <a:rPr lang="es-PE" sz="2200" dirty="0" smtClean="0">
                <a:latin typeface="Calibri" pitchFamily="34" charset="0"/>
              </a:rPr>
              <a:t>calcula el excedente </a:t>
            </a:r>
            <a:r>
              <a:rPr lang="es-PE" sz="2200" dirty="0">
                <a:latin typeface="Calibri" pitchFamily="34" charset="0"/>
              </a:rPr>
              <a:t>de revaluación, considerando en este caso que </a:t>
            </a:r>
            <a:r>
              <a:rPr lang="es-PE" sz="2200" b="1" dirty="0" smtClean="0">
                <a:latin typeface="Calibri" pitchFamily="34" charset="0"/>
              </a:rPr>
              <a:t>el </a:t>
            </a:r>
            <a:r>
              <a:rPr lang="es-PE" sz="2200" b="1" dirty="0">
                <a:latin typeface="Calibri" pitchFamily="34" charset="0"/>
              </a:rPr>
              <a:t>edificio cuenta con una TASACIÓN </a:t>
            </a:r>
            <a:r>
              <a:rPr lang="es-PE" sz="2200" dirty="0">
                <a:latin typeface="Calibri" pitchFamily="34" charset="0"/>
              </a:rPr>
              <a:t>efectuada el 30MAR2010 por el  importe de </a:t>
            </a:r>
            <a:r>
              <a:rPr lang="es-PE" sz="2200" b="1" dirty="0">
                <a:latin typeface="Calibri" pitchFamily="34" charset="0"/>
              </a:rPr>
              <a:t>S/. 9,614,079.00</a:t>
            </a:r>
          </a:p>
        </p:txBody>
      </p:sp>
      <p:pic>
        <p:nvPicPr>
          <p:cNvPr id="18440" name="Picture 6"/>
          <p:cNvPicPr>
            <a:picLocks noChangeAspect="1" noChangeArrowheads="1"/>
          </p:cNvPicPr>
          <p:nvPr/>
        </p:nvPicPr>
        <p:blipFill>
          <a:blip r:embed="rId2" cstate="print"/>
          <a:srcRect/>
          <a:stretch>
            <a:fillRect/>
          </a:stretch>
        </p:blipFill>
        <p:spPr bwMode="auto">
          <a:xfrm>
            <a:off x="428596" y="1581162"/>
            <a:ext cx="8289925" cy="3490912"/>
          </a:xfrm>
          <a:prstGeom prst="rect">
            <a:avLst/>
          </a:prstGeom>
          <a:solidFill>
            <a:schemeClr val="bg2"/>
          </a:solid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número de diapositiva"/>
          <p:cNvSpPr>
            <a:spLocks noGrp="1"/>
          </p:cNvSpPr>
          <p:nvPr>
            <p:ph type="sldNum" sz="quarter" idx="12"/>
          </p:nvPr>
        </p:nvSpPr>
        <p:spPr bwMode="auto">
          <a:xfrm>
            <a:off x="8643966" y="6492899"/>
            <a:ext cx="428628"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B649A0B-36C7-45EC-8B18-35EDEC31DD4C}" type="slidenum">
              <a:rPr lang="es-PE" smtClean="0">
                <a:solidFill>
                  <a:srgbClr val="000000"/>
                </a:solidFill>
              </a:rPr>
              <a:pPr fontAlgn="base">
                <a:spcBef>
                  <a:spcPct val="0"/>
                </a:spcBef>
                <a:spcAft>
                  <a:spcPct val="0"/>
                </a:spcAft>
                <a:defRPr/>
              </a:pPr>
              <a:t>21</a:t>
            </a:fld>
            <a:endParaRPr lang="es-PE" dirty="0" smtClean="0">
              <a:solidFill>
                <a:srgbClr val="000000"/>
              </a:solidFill>
            </a:endParaRPr>
          </a:p>
        </p:txBody>
      </p:sp>
      <p:sp>
        <p:nvSpPr>
          <p:cNvPr id="20483" name="8 CuadroTexto"/>
          <p:cNvSpPr txBox="1">
            <a:spLocks noChangeArrowheads="1"/>
          </p:cNvSpPr>
          <p:nvPr/>
        </p:nvSpPr>
        <p:spPr bwMode="auto">
          <a:xfrm>
            <a:off x="357158" y="99932"/>
            <a:ext cx="8501122" cy="400110"/>
          </a:xfrm>
          <a:prstGeom prst="rect">
            <a:avLst/>
          </a:prstGeom>
          <a:noFill/>
          <a:ln w="9525">
            <a:noFill/>
            <a:miter lim="800000"/>
            <a:headEnd/>
            <a:tailEnd/>
          </a:ln>
        </p:spPr>
        <p:txBody>
          <a:bodyPr wrap="square">
            <a:spAutoFit/>
          </a:bodyPr>
          <a:lstStyle/>
          <a:p>
            <a:r>
              <a:rPr lang="es-MX" sz="2000" b="1" dirty="0" smtClean="0">
                <a:latin typeface="Calibri cuerpo"/>
              </a:rPr>
              <a:t>5.1.1 REVALUACIÓN </a:t>
            </a:r>
            <a:r>
              <a:rPr lang="es-MX" sz="2000" b="1" dirty="0">
                <a:latin typeface="Calibri cuerpo"/>
              </a:rPr>
              <a:t>DE </a:t>
            </a:r>
            <a:r>
              <a:rPr lang="es-MX" sz="2000" b="1" dirty="0" smtClean="0">
                <a:latin typeface="Calibri cuerpo"/>
              </a:rPr>
              <a:t>EDIFICIOS – REGISTRO CONTABLE</a:t>
            </a:r>
            <a:endParaRPr lang="es-PE" sz="2000" dirty="0">
              <a:latin typeface="Calibri cuerpo"/>
            </a:endParaRPr>
          </a:p>
        </p:txBody>
      </p:sp>
      <p:sp>
        <p:nvSpPr>
          <p:cNvPr id="2048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048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20486" name="Picture 3"/>
          <p:cNvPicPr>
            <a:picLocks noChangeAspect="1" noChangeArrowheads="1"/>
          </p:cNvPicPr>
          <p:nvPr/>
        </p:nvPicPr>
        <p:blipFill>
          <a:blip r:embed="rId2" cstate="print"/>
          <a:srcRect/>
          <a:stretch>
            <a:fillRect/>
          </a:stretch>
        </p:blipFill>
        <p:spPr bwMode="auto">
          <a:xfrm>
            <a:off x="795367" y="1460523"/>
            <a:ext cx="7920037" cy="5254625"/>
          </a:xfrm>
          <a:prstGeom prst="rect">
            <a:avLst/>
          </a:prstGeom>
          <a:noFill/>
          <a:ln w="9525">
            <a:noFill/>
            <a:miter lim="800000"/>
            <a:headEnd/>
            <a:tailEnd/>
          </a:ln>
        </p:spPr>
      </p:pic>
      <p:sp>
        <p:nvSpPr>
          <p:cNvPr id="8" name="7 Rectángulo"/>
          <p:cNvSpPr/>
          <p:nvPr/>
        </p:nvSpPr>
        <p:spPr>
          <a:xfrm>
            <a:off x="714348" y="642918"/>
            <a:ext cx="8358246" cy="707886"/>
          </a:xfrm>
          <a:prstGeom prst="rect">
            <a:avLst/>
          </a:prstGeom>
        </p:spPr>
        <p:txBody>
          <a:bodyPr wrap="square">
            <a:spAutoFit/>
          </a:bodyPr>
          <a:lstStyle/>
          <a:p>
            <a:r>
              <a:rPr lang="es-MX" sz="2000" dirty="0" smtClean="0">
                <a:latin typeface="Calibri cuerpo"/>
              </a:rPr>
              <a:t>Se procede a registrar el asiento contable por la revaluación del edificio aplicando la tasación.</a:t>
            </a:r>
            <a:endParaRPr lang="es-PE" sz="2000" dirty="0">
              <a:latin typeface="Calibri cuerpo"/>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26D8E36B-F91B-433A-AEC6-BC495A140AE4}" type="slidenum">
              <a:rPr lang="es-PE" smtClean="0">
                <a:solidFill>
                  <a:srgbClr val="000000"/>
                </a:solidFill>
              </a:rPr>
              <a:pPr fontAlgn="base">
                <a:spcBef>
                  <a:spcPct val="0"/>
                </a:spcBef>
                <a:spcAft>
                  <a:spcPct val="0"/>
                </a:spcAft>
                <a:defRPr/>
              </a:pPr>
              <a:t>22</a:t>
            </a:fld>
            <a:endParaRPr lang="es-PE" dirty="0" smtClean="0">
              <a:solidFill>
                <a:srgbClr val="000000"/>
              </a:solidFill>
            </a:endParaRPr>
          </a:p>
        </p:txBody>
      </p:sp>
      <p:sp>
        <p:nvSpPr>
          <p:cNvPr id="4100" name="9 CuadroTexto"/>
          <p:cNvSpPr txBox="1">
            <a:spLocks noChangeArrowheads="1"/>
          </p:cNvSpPr>
          <p:nvPr/>
        </p:nvSpPr>
        <p:spPr bwMode="auto">
          <a:xfrm>
            <a:off x="827088" y="1428736"/>
            <a:ext cx="7632700" cy="4278094"/>
          </a:xfrm>
          <a:prstGeom prst="rect">
            <a:avLst/>
          </a:prstGeom>
          <a:noFill/>
          <a:ln w="9525">
            <a:noFill/>
            <a:miter lim="800000"/>
            <a:headEnd/>
            <a:tailEnd/>
          </a:ln>
        </p:spPr>
        <p:txBody>
          <a:bodyPr wrap="square">
            <a:spAutoFit/>
          </a:bodyPr>
          <a:lstStyle/>
          <a:p>
            <a:pPr marL="908050" lvl="1" indent="-450850" algn="just" fontAlgn="auto">
              <a:spcBef>
                <a:spcPts val="0"/>
              </a:spcBef>
              <a:spcAft>
                <a:spcPts val="0"/>
              </a:spcAft>
              <a:buFont typeface="Wingdings" pitchFamily="2" charset="2"/>
              <a:buChar char="Ø"/>
              <a:tabLst>
                <a:tab pos="450850" algn="l"/>
              </a:tabLst>
              <a:defRPr/>
            </a:pPr>
            <a:r>
              <a:rPr lang="es-PE" sz="2400" dirty="0" smtClean="0">
                <a:latin typeface="Calibri cuerpo"/>
              </a:rPr>
              <a:t>Luego </a:t>
            </a:r>
            <a:r>
              <a:rPr lang="es-PE" sz="2400" dirty="0">
                <a:latin typeface="Calibri cuerpo"/>
              </a:rPr>
              <a:t>de haber modificado la vida útil se considera los nuevos valores reestructurados para efectos de la revaluación.</a:t>
            </a:r>
          </a:p>
          <a:p>
            <a:pPr marL="908050" lvl="1" indent="-450850" algn="just" fontAlgn="auto">
              <a:spcBef>
                <a:spcPts val="0"/>
              </a:spcBef>
              <a:spcAft>
                <a:spcPts val="0"/>
              </a:spcAft>
              <a:buFont typeface="Wingdings" pitchFamily="2" charset="2"/>
              <a:buChar char="Ø"/>
              <a:tabLst>
                <a:tab pos="450850" algn="l"/>
              </a:tabLst>
              <a:defRPr/>
            </a:pPr>
            <a:endParaRPr lang="es-PE" sz="24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Se registra contablemente la diferencia por la modificación de la vida útil</a:t>
            </a:r>
            <a:r>
              <a:rPr lang="es-PE" sz="2800" dirty="0" smtClean="0">
                <a:latin typeface="Calibri cuerpo"/>
              </a:rPr>
              <a:t>:</a:t>
            </a:r>
          </a:p>
          <a:p>
            <a:pPr marL="908050" lvl="1" indent="-450850" algn="just" fontAlgn="auto">
              <a:spcBef>
                <a:spcPts val="0"/>
              </a:spcBef>
              <a:spcAft>
                <a:spcPts val="0"/>
              </a:spcAft>
              <a:buClr>
                <a:schemeClr val="accent6">
                  <a:lumMod val="75000"/>
                </a:schemeClr>
              </a:buClr>
              <a:tabLst>
                <a:tab pos="450850" algn="l"/>
              </a:tabLst>
              <a:defRPr/>
            </a:pPr>
            <a:endParaRPr lang="es-PE" sz="2800" dirty="0">
              <a:latin typeface="Calibri cuerpo"/>
            </a:endParaRPr>
          </a:p>
          <a:p>
            <a:pPr marL="984250" lvl="1" indent="-533400" algn="just" fontAlgn="auto">
              <a:spcBef>
                <a:spcPts val="0"/>
              </a:spcBef>
              <a:spcAft>
                <a:spcPts val="0"/>
              </a:spcAft>
              <a:buClr>
                <a:srgbClr val="00B0F0"/>
              </a:buClr>
              <a:tabLst>
                <a:tab pos="984250" algn="l"/>
              </a:tabLst>
              <a:defRPr/>
            </a:pPr>
            <a:r>
              <a:rPr lang="es-PE" sz="2400" b="1" dirty="0" smtClean="0">
                <a:latin typeface="Calibri cuerpo"/>
              </a:rPr>
              <a:t>Debe</a:t>
            </a:r>
            <a:r>
              <a:rPr lang="es-PE" sz="2400" b="1" dirty="0">
                <a:latin typeface="Calibri cuerpo"/>
              </a:rPr>
              <a:t>	1508 </a:t>
            </a:r>
            <a:r>
              <a:rPr lang="es-PE" sz="2400" b="1" dirty="0" smtClean="0">
                <a:latin typeface="Calibri cuerpo"/>
              </a:rPr>
              <a:t>	Depreciación</a:t>
            </a:r>
            <a:r>
              <a:rPr lang="es-PE" sz="2400" b="1" dirty="0">
                <a:latin typeface="Calibri cuerpo"/>
              </a:rPr>
              <a:t>, Amortización y </a:t>
            </a:r>
            <a:r>
              <a:rPr lang="es-PE" sz="2400" b="1" dirty="0" smtClean="0">
                <a:latin typeface="Calibri cuerpo"/>
              </a:rPr>
              <a:t>			Agotamiento</a:t>
            </a:r>
          </a:p>
          <a:p>
            <a:pPr marL="984250" lvl="1" indent="-533400" algn="just" fontAlgn="auto">
              <a:spcBef>
                <a:spcPts val="0"/>
              </a:spcBef>
              <a:spcAft>
                <a:spcPts val="0"/>
              </a:spcAft>
              <a:buClr>
                <a:srgbClr val="00B0F0"/>
              </a:buClr>
              <a:tabLst>
                <a:tab pos="984250" algn="l"/>
              </a:tabLst>
              <a:defRPr/>
            </a:pPr>
            <a:r>
              <a:rPr lang="es-PE" sz="2400" b="1" dirty="0" smtClean="0">
                <a:latin typeface="Calibri cuerpo"/>
              </a:rPr>
              <a:t>Haber</a:t>
            </a:r>
            <a:r>
              <a:rPr lang="es-PE" sz="2400" b="1" dirty="0">
                <a:latin typeface="Calibri cuerpo"/>
              </a:rPr>
              <a:t>	3401 </a:t>
            </a:r>
            <a:r>
              <a:rPr lang="es-PE" sz="2400" b="1" dirty="0" smtClean="0">
                <a:latin typeface="Calibri cuerpo"/>
              </a:rPr>
              <a:t>	Resultados Acumulados</a:t>
            </a:r>
            <a:endParaRPr lang="es-PE" sz="2400" b="1" dirty="0">
              <a:latin typeface="Calibri cuerpo"/>
            </a:endParaRPr>
          </a:p>
          <a:p>
            <a:pPr algn="just" fontAlgn="auto">
              <a:spcBef>
                <a:spcPts val="0"/>
              </a:spcBef>
              <a:spcAft>
                <a:spcPts val="0"/>
              </a:spcAft>
              <a:defRPr/>
            </a:pPr>
            <a:r>
              <a:rPr lang="es-PE" sz="2400" dirty="0">
                <a:latin typeface="+mn-lt"/>
              </a:rPr>
              <a:t> </a:t>
            </a:r>
          </a:p>
        </p:txBody>
      </p:sp>
      <p:sp>
        <p:nvSpPr>
          <p:cNvPr id="21508" name="8 CuadroTexto"/>
          <p:cNvSpPr txBox="1">
            <a:spLocks noChangeArrowheads="1"/>
          </p:cNvSpPr>
          <p:nvPr/>
        </p:nvSpPr>
        <p:spPr bwMode="auto">
          <a:xfrm>
            <a:off x="857224" y="783535"/>
            <a:ext cx="6858048" cy="461665"/>
          </a:xfrm>
          <a:prstGeom prst="rect">
            <a:avLst/>
          </a:prstGeom>
          <a:noFill/>
          <a:ln w="9525">
            <a:noFill/>
            <a:miter lim="800000"/>
            <a:headEnd/>
            <a:tailEnd/>
          </a:ln>
        </p:spPr>
        <p:txBody>
          <a:bodyPr wrap="square">
            <a:spAutoFit/>
          </a:bodyPr>
          <a:lstStyle/>
          <a:p>
            <a:r>
              <a:rPr lang="es-MX" sz="2400" b="1" dirty="0" smtClean="0">
                <a:latin typeface="Calibri cuerpo"/>
              </a:rPr>
              <a:t>5.1.2 EDIFICIO CON FACTORES DE AJUSTE</a:t>
            </a:r>
            <a:endParaRPr lang="es-PE" sz="2400" dirty="0">
              <a:latin typeface="Calibri cuerpo"/>
            </a:endParaRPr>
          </a:p>
        </p:txBody>
      </p:sp>
      <p:sp>
        <p:nvSpPr>
          <p:cNvPr id="2150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151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80CD0CD0-8141-41DC-AE8A-3AA2C74EC818}" type="slidenum">
              <a:rPr lang="es-PE" smtClean="0">
                <a:solidFill>
                  <a:srgbClr val="000000"/>
                </a:solidFill>
              </a:rPr>
              <a:pPr fontAlgn="base">
                <a:spcBef>
                  <a:spcPct val="0"/>
                </a:spcBef>
                <a:spcAft>
                  <a:spcPct val="0"/>
                </a:spcAft>
                <a:defRPr/>
              </a:pPr>
              <a:t>23</a:t>
            </a:fld>
            <a:endParaRPr lang="es-PE" dirty="0" smtClean="0">
              <a:solidFill>
                <a:srgbClr val="000000"/>
              </a:solidFill>
            </a:endParaRPr>
          </a:p>
        </p:txBody>
      </p:sp>
      <p:sp>
        <p:nvSpPr>
          <p:cNvPr id="4100" name="9 CuadroTexto"/>
          <p:cNvSpPr txBox="1">
            <a:spLocks noChangeArrowheads="1"/>
          </p:cNvSpPr>
          <p:nvPr/>
        </p:nvSpPr>
        <p:spPr bwMode="auto">
          <a:xfrm>
            <a:off x="428596" y="681319"/>
            <a:ext cx="7173936"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5.1.2 EDIFICIO </a:t>
            </a:r>
            <a:r>
              <a:rPr lang="es-PE" sz="2400" b="1" dirty="0">
                <a:latin typeface="Calibri cuerpo"/>
              </a:rPr>
              <a:t>CON FACTORES DE </a:t>
            </a:r>
            <a:r>
              <a:rPr lang="es-PE" sz="2400" b="1" dirty="0" smtClean="0">
                <a:latin typeface="Calibri cuerpo"/>
              </a:rPr>
              <a:t>AJUSTES</a:t>
            </a:r>
            <a:r>
              <a:rPr lang="es-PE" sz="2400" dirty="0">
                <a:latin typeface="+mn-lt"/>
              </a:rPr>
              <a:t> </a:t>
            </a:r>
          </a:p>
        </p:txBody>
      </p:sp>
      <p:sp>
        <p:nvSpPr>
          <p:cNvPr id="2253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253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22535" name="Picture 2"/>
          <p:cNvPicPr>
            <a:picLocks noChangeAspect="1" noChangeArrowheads="1"/>
          </p:cNvPicPr>
          <p:nvPr/>
        </p:nvPicPr>
        <p:blipFill>
          <a:blip r:embed="rId2" cstate="print"/>
          <a:srcRect/>
          <a:stretch>
            <a:fillRect/>
          </a:stretch>
        </p:blipFill>
        <p:spPr bwMode="auto">
          <a:xfrm>
            <a:off x="252413" y="1857364"/>
            <a:ext cx="8639175" cy="407196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número de diapositiva"/>
          <p:cNvSpPr>
            <a:spLocks noGrp="1"/>
          </p:cNvSpPr>
          <p:nvPr>
            <p:ph type="sldNum" sz="quarter" idx="12"/>
          </p:nvPr>
        </p:nvSpPr>
        <p:spPr bwMode="auto">
          <a:xfrm>
            <a:off x="8215338" y="6421461"/>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89DDDEE9-FA54-47BB-8431-A8DB5FC03F4A}" type="slidenum">
              <a:rPr lang="es-PE" smtClean="0">
                <a:solidFill>
                  <a:srgbClr val="000000"/>
                </a:solidFill>
              </a:rPr>
              <a:pPr fontAlgn="base">
                <a:spcBef>
                  <a:spcPct val="0"/>
                </a:spcBef>
                <a:spcAft>
                  <a:spcPct val="0"/>
                </a:spcAft>
                <a:defRPr/>
              </a:pPr>
              <a:t>24</a:t>
            </a:fld>
            <a:endParaRPr lang="es-PE" dirty="0" smtClean="0">
              <a:solidFill>
                <a:srgbClr val="000000"/>
              </a:solidFill>
            </a:endParaRPr>
          </a:p>
        </p:txBody>
      </p:sp>
      <p:sp>
        <p:nvSpPr>
          <p:cNvPr id="4100" name="9 CuadroTexto"/>
          <p:cNvSpPr txBox="1">
            <a:spLocks noChangeArrowheads="1"/>
          </p:cNvSpPr>
          <p:nvPr/>
        </p:nvSpPr>
        <p:spPr bwMode="auto">
          <a:xfrm>
            <a:off x="500034" y="2082123"/>
            <a:ext cx="8358247" cy="3847207"/>
          </a:xfrm>
          <a:prstGeom prst="rect">
            <a:avLst/>
          </a:prstGeom>
          <a:noFill/>
          <a:ln w="9525">
            <a:noFill/>
            <a:miter lim="800000"/>
            <a:headEnd/>
            <a:tailEnd/>
          </a:ln>
        </p:spPr>
        <p:txBody>
          <a:bodyPr wrap="square">
            <a:spAutoFit/>
          </a:bodyPr>
          <a:lstStyle/>
          <a:p>
            <a:pPr marL="908050" lvl="1" indent="-450850" algn="just" fontAlgn="auto">
              <a:spcBef>
                <a:spcPts val="0"/>
              </a:spcBef>
              <a:spcAft>
                <a:spcPts val="0"/>
              </a:spcAft>
              <a:buFont typeface="Wingdings" pitchFamily="2" charset="2"/>
              <a:buChar char="Ø"/>
              <a:tabLst>
                <a:tab pos="450850" algn="l"/>
              </a:tabLst>
              <a:defRPr/>
            </a:pPr>
            <a:r>
              <a:rPr lang="es-PE" sz="2400" dirty="0" smtClean="0">
                <a:latin typeface="Calibri cuerpo"/>
              </a:rPr>
              <a:t>Si </a:t>
            </a:r>
            <a:r>
              <a:rPr lang="es-PE" sz="2400" dirty="0">
                <a:latin typeface="Calibri cuerpo"/>
              </a:rPr>
              <a:t>la entidad no cuenta con un valor de tasación utilizará el FACTOR DE AJUSTE. </a:t>
            </a:r>
          </a:p>
          <a:p>
            <a:pPr marL="908050" lvl="1" indent="-450850" algn="just" fontAlgn="auto">
              <a:spcBef>
                <a:spcPts val="0"/>
              </a:spcBef>
              <a:spcAft>
                <a:spcPts val="0"/>
              </a:spcAft>
              <a:tabLst>
                <a:tab pos="450850" algn="l"/>
              </a:tabLst>
              <a:defRPr/>
            </a:pPr>
            <a:endParaRPr lang="es-PE" sz="24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Los valores de los edificios y su depreciación acumulada se multiplicarán por el factor de ajuste del ejercicio correspondiente a la adquisición o construcción del edificio.</a:t>
            </a:r>
          </a:p>
          <a:p>
            <a:pPr marL="908050" lvl="1" indent="-450850" algn="just" fontAlgn="auto">
              <a:spcBef>
                <a:spcPts val="0"/>
              </a:spcBef>
              <a:spcAft>
                <a:spcPts val="0"/>
              </a:spcAft>
              <a:buFont typeface="Wingdings" pitchFamily="2" charset="2"/>
              <a:buChar char="Ø"/>
              <a:tabLst>
                <a:tab pos="450850" algn="l"/>
              </a:tabLst>
              <a:defRPr/>
            </a:pPr>
            <a:endParaRPr lang="es-PE" sz="24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El monto que resulte de la aplicación del factor de ajuste corresponde al valor revaluado</a:t>
            </a:r>
            <a:r>
              <a:rPr lang="es-PE" sz="2800" dirty="0" smtClean="0">
                <a:latin typeface="+mn-lt"/>
              </a:rPr>
              <a:t>.</a:t>
            </a:r>
            <a:r>
              <a:rPr lang="es-PE" sz="2400" dirty="0">
                <a:latin typeface="+mn-lt"/>
              </a:rPr>
              <a:t> </a:t>
            </a:r>
          </a:p>
        </p:txBody>
      </p:sp>
      <p:sp>
        <p:nvSpPr>
          <p:cNvPr id="2355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355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9 CuadroTexto"/>
          <p:cNvSpPr txBox="1">
            <a:spLocks noChangeArrowheads="1"/>
          </p:cNvSpPr>
          <p:nvPr/>
        </p:nvSpPr>
        <p:spPr bwMode="auto">
          <a:xfrm>
            <a:off x="969964" y="928670"/>
            <a:ext cx="7173936"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5.1.2 EDIFICIO </a:t>
            </a:r>
            <a:r>
              <a:rPr lang="es-PE" sz="2400" b="1" dirty="0">
                <a:latin typeface="Calibri cuerpo"/>
              </a:rPr>
              <a:t>CON FACTORES DE </a:t>
            </a:r>
            <a:r>
              <a:rPr lang="es-PE" sz="2400" b="1" dirty="0" smtClean="0">
                <a:latin typeface="Calibri cuerpo"/>
              </a:rPr>
              <a:t>AJUSTES</a:t>
            </a:r>
            <a:r>
              <a:rPr lang="es-PE" sz="2400" dirty="0">
                <a:latin typeface="+mn-lt"/>
              </a:rPr>
              <a:t>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1AC4D7A9-47FB-4307-935F-36077013207E}" type="slidenum">
              <a:rPr lang="es-PE" smtClean="0">
                <a:solidFill>
                  <a:srgbClr val="000000"/>
                </a:solidFill>
              </a:rPr>
              <a:pPr fontAlgn="base">
                <a:spcBef>
                  <a:spcPct val="0"/>
                </a:spcBef>
                <a:spcAft>
                  <a:spcPct val="0"/>
                </a:spcAft>
                <a:defRPr/>
              </a:pPr>
              <a:t>25</a:t>
            </a:fld>
            <a:endParaRPr lang="es-PE" dirty="0" smtClean="0">
              <a:solidFill>
                <a:srgbClr val="000000"/>
              </a:solidFill>
            </a:endParaRPr>
          </a:p>
        </p:txBody>
      </p:sp>
      <p:sp>
        <p:nvSpPr>
          <p:cNvPr id="24581"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458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24583" name="Picture 2"/>
          <p:cNvPicPr>
            <a:picLocks noChangeAspect="1" noChangeArrowheads="1"/>
          </p:cNvPicPr>
          <p:nvPr/>
        </p:nvPicPr>
        <p:blipFill>
          <a:blip r:embed="rId2" cstate="print"/>
          <a:srcRect/>
          <a:stretch>
            <a:fillRect/>
          </a:stretch>
        </p:blipFill>
        <p:spPr bwMode="auto">
          <a:xfrm>
            <a:off x="2000232" y="2071678"/>
            <a:ext cx="5234008" cy="4359287"/>
          </a:xfrm>
          <a:prstGeom prst="rect">
            <a:avLst/>
          </a:prstGeom>
          <a:noFill/>
          <a:ln w="28575">
            <a:solidFill>
              <a:schemeClr val="tx1"/>
            </a:solidFill>
            <a:miter lim="800000"/>
            <a:headEnd/>
            <a:tailEnd/>
          </a:ln>
        </p:spPr>
      </p:pic>
      <p:sp>
        <p:nvSpPr>
          <p:cNvPr id="8" name="9 CuadroTexto"/>
          <p:cNvSpPr txBox="1">
            <a:spLocks noChangeArrowheads="1"/>
          </p:cNvSpPr>
          <p:nvPr/>
        </p:nvSpPr>
        <p:spPr bwMode="auto">
          <a:xfrm>
            <a:off x="827088" y="928670"/>
            <a:ext cx="7173936"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5.1.2 EDIFICIO </a:t>
            </a:r>
            <a:r>
              <a:rPr lang="es-PE" sz="2400" b="1" dirty="0">
                <a:latin typeface="Calibri cuerpo"/>
              </a:rPr>
              <a:t>CON FACTORES DE </a:t>
            </a:r>
            <a:r>
              <a:rPr lang="es-PE" sz="2400" b="1" dirty="0" smtClean="0">
                <a:latin typeface="Calibri cuerpo"/>
              </a:rPr>
              <a:t>AJUSTES</a:t>
            </a:r>
            <a:r>
              <a:rPr lang="es-PE" sz="2400" dirty="0">
                <a:latin typeface="+mn-lt"/>
              </a:rPr>
              <a:t>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6510886B-4875-4DD3-AB82-F5EF596153B6}" type="slidenum">
              <a:rPr lang="es-PE" smtClean="0">
                <a:solidFill>
                  <a:srgbClr val="000000"/>
                </a:solidFill>
              </a:rPr>
              <a:pPr fontAlgn="base">
                <a:spcBef>
                  <a:spcPct val="0"/>
                </a:spcBef>
                <a:spcAft>
                  <a:spcPct val="0"/>
                </a:spcAft>
                <a:defRPr/>
              </a:pPr>
              <a:t>26</a:t>
            </a:fld>
            <a:endParaRPr lang="es-PE" dirty="0" smtClean="0">
              <a:solidFill>
                <a:srgbClr val="000000"/>
              </a:solidFill>
            </a:endParaRPr>
          </a:p>
        </p:txBody>
      </p:sp>
      <p:sp>
        <p:nvSpPr>
          <p:cNvPr id="25605"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560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25607" name="Picture 3"/>
          <p:cNvPicPr>
            <a:picLocks noChangeAspect="1" noChangeArrowheads="1"/>
          </p:cNvPicPr>
          <p:nvPr/>
        </p:nvPicPr>
        <p:blipFill>
          <a:blip r:embed="rId2" cstate="print"/>
          <a:srcRect/>
          <a:stretch>
            <a:fillRect/>
          </a:stretch>
        </p:blipFill>
        <p:spPr bwMode="auto">
          <a:xfrm>
            <a:off x="539750" y="1928802"/>
            <a:ext cx="8377238" cy="2289175"/>
          </a:xfrm>
          <a:prstGeom prst="rect">
            <a:avLst/>
          </a:prstGeom>
          <a:noFill/>
          <a:ln w="9525">
            <a:noFill/>
            <a:miter lim="800000"/>
            <a:headEnd/>
            <a:tailEnd/>
          </a:ln>
        </p:spPr>
      </p:pic>
      <p:sp>
        <p:nvSpPr>
          <p:cNvPr id="11" name="10 Rectángulo"/>
          <p:cNvSpPr/>
          <p:nvPr/>
        </p:nvSpPr>
        <p:spPr>
          <a:xfrm>
            <a:off x="285720" y="4572008"/>
            <a:ext cx="8429684" cy="1569660"/>
          </a:xfrm>
          <a:prstGeom prst="rect">
            <a:avLst/>
          </a:prstGeom>
        </p:spPr>
        <p:txBody>
          <a:bodyPr wrap="square">
            <a:spAutoFit/>
          </a:bodyPr>
          <a:lstStyle/>
          <a:p>
            <a:pPr marL="450850" lvl="1" indent="6350" algn="just" fontAlgn="auto">
              <a:spcBef>
                <a:spcPts val="0"/>
              </a:spcBef>
              <a:spcAft>
                <a:spcPts val="0"/>
              </a:spcAft>
              <a:buClr>
                <a:schemeClr val="accent6">
                  <a:lumMod val="75000"/>
                </a:schemeClr>
              </a:buClr>
              <a:tabLst>
                <a:tab pos="450850" algn="l"/>
              </a:tabLst>
              <a:defRPr/>
            </a:pPr>
            <a:r>
              <a:rPr lang="es-PE" sz="2400" dirty="0">
                <a:latin typeface="Calibri cuerpo"/>
              </a:rPr>
              <a:t>El nuevo importe obtenido luego de modificar la vida útil se multiplica por el factor de ajuste del ejercicio de la adquisición o construcción del edificio, obteniendo los importes revaluados  y el excedente de revaluación</a:t>
            </a:r>
          </a:p>
        </p:txBody>
      </p:sp>
      <p:sp>
        <p:nvSpPr>
          <p:cNvPr id="9" name="9 CuadroTexto"/>
          <p:cNvSpPr txBox="1">
            <a:spLocks noChangeArrowheads="1"/>
          </p:cNvSpPr>
          <p:nvPr/>
        </p:nvSpPr>
        <p:spPr bwMode="auto">
          <a:xfrm>
            <a:off x="684212" y="895633"/>
            <a:ext cx="7173936"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5.1.2 EDIFICIO </a:t>
            </a:r>
            <a:r>
              <a:rPr lang="es-PE" sz="2400" b="1" dirty="0">
                <a:latin typeface="Calibri cuerpo"/>
              </a:rPr>
              <a:t>CON FACTORES DE </a:t>
            </a:r>
            <a:r>
              <a:rPr lang="es-PE" sz="2400" b="1" dirty="0" smtClean="0">
                <a:latin typeface="Calibri cuerpo"/>
              </a:rPr>
              <a:t>AJUSTES</a:t>
            </a:r>
            <a:r>
              <a:rPr lang="es-PE" sz="2400" dirty="0">
                <a:latin typeface="+mn-lt"/>
              </a:rPr>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F76B3E55-C482-4EC7-9D87-4F54219B6E23}" type="slidenum">
              <a:rPr lang="es-PE" smtClean="0">
                <a:solidFill>
                  <a:srgbClr val="000000"/>
                </a:solidFill>
              </a:rPr>
              <a:pPr fontAlgn="base">
                <a:spcBef>
                  <a:spcPct val="0"/>
                </a:spcBef>
                <a:spcAft>
                  <a:spcPct val="0"/>
                </a:spcAft>
                <a:defRPr/>
              </a:pPr>
              <a:t>27</a:t>
            </a:fld>
            <a:endParaRPr lang="es-PE" smtClean="0">
              <a:solidFill>
                <a:srgbClr val="000000"/>
              </a:solidFill>
            </a:endParaRPr>
          </a:p>
        </p:txBody>
      </p:sp>
      <p:sp>
        <p:nvSpPr>
          <p:cNvPr id="2662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663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26631" name="Picture 2"/>
          <p:cNvPicPr>
            <a:picLocks noChangeAspect="1" noChangeArrowheads="1"/>
          </p:cNvPicPr>
          <p:nvPr/>
        </p:nvPicPr>
        <p:blipFill>
          <a:blip r:embed="rId2" cstate="print"/>
          <a:srcRect/>
          <a:stretch>
            <a:fillRect/>
          </a:stretch>
        </p:blipFill>
        <p:spPr bwMode="auto">
          <a:xfrm>
            <a:off x="611188" y="1865334"/>
            <a:ext cx="7642225" cy="4635500"/>
          </a:xfrm>
          <a:prstGeom prst="rect">
            <a:avLst/>
          </a:prstGeom>
          <a:noFill/>
          <a:ln w="9525">
            <a:noFill/>
            <a:miter lim="800000"/>
            <a:headEnd/>
            <a:tailEnd/>
          </a:ln>
        </p:spPr>
      </p:pic>
      <p:sp>
        <p:nvSpPr>
          <p:cNvPr id="8" name="9 CuadroTexto"/>
          <p:cNvSpPr txBox="1">
            <a:spLocks noChangeArrowheads="1"/>
          </p:cNvSpPr>
          <p:nvPr/>
        </p:nvSpPr>
        <p:spPr bwMode="auto">
          <a:xfrm>
            <a:off x="642910" y="812053"/>
            <a:ext cx="7358114" cy="830997"/>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5.1.2 EDIFICIO </a:t>
            </a:r>
            <a:r>
              <a:rPr lang="es-PE" sz="2400" b="1" dirty="0">
                <a:latin typeface="Calibri cuerpo"/>
              </a:rPr>
              <a:t>CON FACTORES DE </a:t>
            </a:r>
            <a:r>
              <a:rPr lang="es-PE" sz="2400" b="1" dirty="0" smtClean="0">
                <a:latin typeface="Calibri cuerpo"/>
              </a:rPr>
              <a:t>AJUSTES –       REGISTRO CONTABLE</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102F88EB-EEDD-4CA2-BC1A-EACE929C3E51}" type="slidenum">
              <a:rPr lang="es-PE" smtClean="0">
                <a:solidFill>
                  <a:srgbClr val="000000"/>
                </a:solidFill>
              </a:rPr>
              <a:pPr fontAlgn="base">
                <a:spcBef>
                  <a:spcPct val="0"/>
                </a:spcBef>
                <a:spcAft>
                  <a:spcPct val="0"/>
                </a:spcAft>
                <a:defRPr/>
              </a:pPr>
              <a:t>28</a:t>
            </a:fld>
            <a:endParaRPr lang="es-PE" dirty="0" smtClean="0">
              <a:solidFill>
                <a:srgbClr val="000000"/>
              </a:solidFill>
            </a:endParaRPr>
          </a:p>
        </p:txBody>
      </p:sp>
      <p:sp>
        <p:nvSpPr>
          <p:cNvPr id="4100" name="9 CuadroTexto"/>
          <p:cNvSpPr txBox="1">
            <a:spLocks noChangeArrowheads="1"/>
          </p:cNvSpPr>
          <p:nvPr/>
        </p:nvSpPr>
        <p:spPr bwMode="auto">
          <a:xfrm>
            <a:off x="684213" y="2529670"/>
            <a:ext cx="7775575" cy="2185214"/>
          </a:xfrm>
          <a:prstGeom prst="rect">
            <a:avLst/>
          </a:prstGeom>
          <a:noFill/>
          <a:ln w="9525">
            <a:noFill/>
            <a:miter lim="800000"/>
            <a:headEnd/>
            <a:tailEnd/>
          </a:ln>
        </p:spPr>
        <p:txBody>
          <a:bodyPr>
            <a:spAutoFit/>
          </a:bodyPr>
          <a:lstStyle/>
          <a:p>
            <a:pPr marL="450850" indent="-450850" algn="just" fontAlgn="auto">
              <a:spcBef>
                <a:spcPts val="0"/>
              </a:spcBef>
              <a:spcAft>
                <a:spcPts val="0"/>
              </a:spcAft>
              <a:buClr>
                <a:schemeClr val="tx1"/>
              </a:buClr>
              <a:buFont typeface="Wingdings" pitchFamily="2" charset="2"/>
              <a:buChar char="Ø"/>
              <a:tabLst>
                <a:tab pos="450850" algn="l"/>
              </a:tabLst>
              <a:defRPr/>
            </a:pPr>
            <a:r>
              <a:rPr lang="es-PE" sz="2800" dirty="0">
                <a:latin typeface="Calibri cuerpo"/>
              </a:rPr>
              <a:t>Cuando la tasación del edificio sea menor que el valor en libros (neto de depreciación) se deberá reconocer la estimación por deterioro, no rebajando el valor del activo</a:t>
            </a:r>
            <a:r>
              <a:rPr lang="es-PE" sz="2800" dirty="0" smtClean="0">
                <a:latin typeface="Calibri cuerpo"/>
              </a:rPr>
              <a:t>.</a:t>
            </a:r>
            <a:endParaRPr lang="es-PE" sz="2800" dirty="0">
              <a:latin typeface="Calibri cuerpo"/>
            </a:endParaRPr>
          </a:p>
          <a:p>
            <a:pPr marL="908050" lvl="1" indent="-450850" algn="just" fontAlgn="auto">
              <a:spcBef>
                <a:spcPts val="0"/>
              </a:spcBef>
              <a:spcAft>
                <a:spcPts val="0"/>
              </a:spcAft>
              <a:buClr>
                <a:schemeClr val="accent6">
                  <a:lumMod val="75000"/>
                </a:schemeClr>
              </a:buClr>
              <a:buFont typeface="Calibri" pitchFamily="34" charset="0"/>
              <a:buChar char="⌂"/>
              <a:tabLst>
                <a:tab pos="450850" algn="l"/>
              </a:tabLst>
              <a:defRPr/>
            </a:pPr>
            <a:endParaRPr lang="es-PE" sz="2400" dirty="0">
              <a:latin typeface="+mn-lt"/>
            </a:endParaRPr>
          </a:p>
        </p:txBody>
      </p:sp>
      <p:sp>
        <p:nvSpPr>
          <p:cNvPr id="2765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765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9 CuadroTexto"/>
          <p:cNvSpPr txBox="1">
            <a:spLocks noChangeArrowheads="1"/>
          </p:cNvSpPr>
          <p:nvPr/>
        </p:nvSpPr>
        <p:spPr bwMode="auto">
          <a:xfrm>
            <a:off x="857224" y="1038509"/>
            <a:ext cx="7358114"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5.1.3 ESTIMACIONES POR DETERIORO</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número de diapositiva"/>
          <p:cNvSpPr>
            <a:spLocks noGrp="1"/>
          </p:cNvSpPr>
          <p:nvPr>
            <p:ph type="sldNum" sz="quarter" idx="12"/>
          </p:nvPr>
        </p:nvSpPr>
        <p:spPr bwMode="auto">
          <a:xfrm>
            <a:off x="8286776" y="6429396"/>
            <a:ext cx="400024" cy="292079"/>
          </a:xfrm>
          <a:ln>
            <a:miter lim="800000"/>
            <a:headEnd/>
            <a:tailEnd/>
          </a:ln>
        </p:spPr>
        <p:txBody>
          <a:bodyPr wrap="square" numCol="1" anchorCtr="0" compatLnSpc="1">
            <a:prstTxWarp prst="textNoShape">
              <a:avLst/>
            </a:prstTxWarp>
          </a:bodyPr>
          <a:lstStyle/>
          <a:p>
            <a:pPr fontAlgn="base">
              <a:spcBef>
                <a:spcPct val="0"/>
              </a:spcBef>
              <a:spcAft>
                <a:spcPct val="0"/>
              </a:spcAft>
              <a:defRPr/>
            </a:pPr>
            <a:fld id="{06932CCD-FE55-4858-A0EF-17BD33A708B8}" type="slidenum">
              <a:rPr lang="es-PE" smtClean="0">
                <a:solidFill>
                  <a:srgbClr val="000000"/>
                </a:solidFill>
              </a:rPr>
              <a:pPr fontAlgn="base">
                <a:spcBef>
                  <a:spcPct val="0"/>
                </a:spcBef>
                <a:spcAft>
                  <a:spcPct val="0"/>
                </a:spcAft>
                <a:defRPr/>
              </a:pPr>
              <a:t>29</a:t>
            </a:fld>
            <a:endParaRPr lang="es-PE" dirty="0" smtClean="0">
              <a:solidFill>
                <a:srgbClr val="000000"/>
              </a:solidFill>
            </a:endParaRPr>
          </a:p>
        </p:txBody>
      </p:sp>
      <p:sp>
        <p:nvSpPr>
          <p:cNvPr id="28675" name="9 CuadroTexto"/>
          <p:cNvSpPr txBox="1">
            <a:spLocks noChangeArrowheads="1"/>
          </p:cNvSpPr>
          <p:nvPr/>
        </p:nvSpPr>
        <p:spPr bwMode="auto">
          <a:xfrm>
            <a:off x="71406" y="642918"/>
            <a:ext cx="8929718" cy="6063198"/>
          </a:xfrm>
          <a:prstGeom prst="rect">
            <a:avLst/>
          </a:prstGeom>
          <a:noFill/>
          <a:ln w="9525">
            <a:noFill/>
            <a:miter lim="800000"/>
            <a:headEnd/>
            <a:tailEnd/>
          </a:ln>
        </p:spPr>
        <p:txBody>
          <a:bodyPr wrap="square">
            <a:spAutoFit/>
          </a:bodyPr>
          <a:lstStyle/>
          <a:p>
            <a:pPr marL="450850" indent="-450850" algn="just">
              <a:buClr>
                <a:srgbClr val="00B050"/>
              </a:buClr>
              <a:tabLst>
                <a:tab pos="450850" algn="l"/>
              </a:tabLst>
            </a:pPr>
            <a:r>
              <a:rPr lang="es-PE" sz="2800" b="1" dirty="0" smtClean="0">
                <a:latin typeface="Calibri" pitchFamily="34" charset="0"/>
              </a:rPr>
              <a:t>   </a:t>
            </a:r>
            <a:r>
              <a:rPr lang="es-PE" sz="2400" b="1" dirty="0" smtClean="0">
                <a:latin typeface="Calibri cuerpo"/>
              </a:rPr>
              <a:t>Se </a:t>
            </a:r>
            <a:r>
              <a:rPr lang="es-PE" sz="2400" b="1" dirty="0">
                <a:latin typeface="Calibri cuerpo"/>
              </a:rPr>
              <a:t>ha exceptuado de la revaluación de edificios: </a:t>
            </a:r>
            <a:endParaRPr lang="es-PE" sz="2400" b="1" dirty="0" smtClean="0">
              <a:latin typeface="Calibri cuerpo"/>
            </a:endParaRPr>
          </a:p>
          <a:p>
            <a:pPr marL="908050" lvl="1" indent="-450850" algn="just">
              <a:buFont typeface="Wingdings" pitchFamily="2" charset="2"/>
              <a:buChar char="Ø"/>
              <a:tabLst>
                <a:tab pos="450850" algn="l"/>
              </a:tabLst>
            </a:pPr>
            <a:r>
              <a:rPr lang="es-PE" sz="2400" dirty="0" smtClean="0">
                <a:latin typeface="Calibri cuerpo"/>
              </a:rPr>
              <a:t>Los </a:t>
            </a:r>
            <a:r>
              <a:rPr lang="es-PE" sz="2400" dirty="0">
                <a:latin typeface="Calibri cuerpo"/>
              </a:rPr>
              <a:t>edificios declarados inhabitables por la autoridad competente, se debe contar con el informe correspondiente</a:t>
            </a:r>
            <a:r>
              <a:rPr lang="es-PE" sz="2400" dirty="0" smtClean="0">
                <a:latin typeface="Calibri cuerpo"/>
              </a:rPr>
              <a:t>.</a:t>
            </a:r>
          </a:p>
          <a:p>
            <a:pPr marL="908050" lvl="1" indent="-450850" algn="just">
              <a:tabLst>
                <a:tab pos="450850" algn="l"/>
              </a:tabLst>
            </a:pPr>
            <a:endParaRPr lang="es-PE" sz="2400" dirty="0">
              <a:latin typeface="Calibri cuerpo"/>
            </a:endParaRPr>
          </a:p>
          <a:p>
            <a:pPr marL="908050" lvl="1" indent="-450850" algn="just">
              <a:buFont typeface="Wingdings" pitchFamily="2" charset="2"/>
              <a:buChar char="Ø"/>
              <a:tabLst>
                <a:tab pos="450850" algn="l"/>
              </a:tabLst>
            </a:pPr>
            <a:r>
              <a:rPr lang="es-PE" sz="2400" dirty="0">
                <a:latin typeface="Calibri cuerpo"/>
              </a:rPr>
              <a:t>Los edificios calificados como patrimonio cultural de la nación por la autoridad competente y que no estén siendo utilizados administrativamente por la entidad</a:t>
            </a:r>
            <a:r>
              <a:rPr lang="es-PE" sz="2400" dirty="0" smtClean="0">
                <a:latin typeface="Calibri cuerpo"/>
              </a:rPr>
              <a:t>.</a:t>
            </a:r>
          </a:p>
          <a:p>
            <a:pPr marL="908050" lvl="1" indent="-450850" algn="just">
              <a:buFont typeface="Wingdings" pitchFamily="2" charset="2"/>
              <a:buChar char="Ø"/>
              <a:tabLst>
                <a:tab pos="450850" algn="l"/>
              </a:tabLst>
            </a:pPr>
            <a:endParaRPr lang="es-PE" sz="2400" dirty="0" smtClean="0">
              <a:latin typeface="Calibri cuerpo"/>
            </a:endParaRPr>
          </a:p>
          <a:p>
            <a:pPr marL="908050" lvl="1" indent="-450850" algn="just">
              <a:buFont typeface="Wingdings" pitchFamily="2" charset="2"/>
              <a:buChar char="Ø"/>
              <a:tabLst>
                <a:tab pos="450850" algn="l"/>
              </a:tabLst>
            </a:pPr>
            <a:r>
              <a:rPr lang="es-PE" sz="2400" dirty="0" smtClean="0">
                <a:latin typeface="Calibri cuerpo"/>
              </a:rPr>
              <a:t>Los edificios adquiridos o construidos a partir del 01ENE2011</a:t>
            </a:r>
          </a:p>
          <a:p>
            <a:pPr marL="908050" lvl="1" indent="-450850" algn="just">
              <a:buFont typeface="Wingdings" pitchFamily="2" charset="2"/>
              <a:buChar char="Ø"/>
              <a:tabLst>
                <a:tab pos="450850" algn="l"/>
              </a:tabLst>
            </a:pPr>
            <a:endParaRPr lang="es-PE" sz="2400" dirty="0" smtClean="0">
              <a:latin typeface="Calibri cuerpo"/>
            </a:endParaRPr>
          </a:p>
          <a:p>
            <a:pPr marL="908050" lvl="1" indent="-450850" algn="just">
              <a:buFont typeface="Wingdings" pitchFamily="2" charset="2"/>
              <a:buChar char="Ø"/>
              <a:tabLst>
                <a:tab pos="450850" algn="l"/>
              </a:tabLst>
            </a:pPr>
            <a:r>
              <a:rPr lang="es-PE" sz="2400" dirty="0" smtClean="0">
                <a:latin typeface="Calibri cuerpo"/>
              </a:rPr>
              <a:t>Los edificios cuya construcción tenga una antigüedad de 80 años.</a:t>
            </a:r>
          </a:p>
          <a:p>
            <a:pPr marL="908050" lvl="1" indent="-450850" algn="just">
              <a:buFont typeface="Wingdings" pitchFamily="2" charset="2"/>
              <a:buChar char="Ø"/>
              <a:tabLst>
                <a:tab pos="450850" algn="l"/>
              </a:tabLst>
            </a:pPr>
            <a:endParaRPr lang="es-PE" sz="2400" dirty="0" smtClean="0">
              <a:latin typeface="Calibri cuerpo"/>
            </a:endParaRPr>
          </a:p>
          <a:p>
            <a:pPr marL="908050" lvl="1" indent="-450850" algn="just">
              <a:buFont typeface="Wingdings" pitchFamily="2" charset="2"/>
              <a:buChar char="Ø"/>
              <a:tabLst>
                <a:tab pos="450850" algn="l"/>
              </a:tabLst>
            </a:pPr>
            <a:r>
              <a:rPr lang="es-PE" sz="2400" dirty="0" smtClean="0">
                <a:latin typeface="Calibri cuerpo"/>
              </a:rPr>
              <a:t>Las construcciones en curso.</a:t>
            </a:r>
            <a:endParaRPr lang="es-PE" sz="2400" dirty="0">
              <a:latin typeface="Calibri cuerpo"/>
            </a:endParaRPr>
          </a:p>
        </p:txBody>
      </p:sp>
      <p:sp>
        <p:nvSpPr>
          <p:cNvPr id="2867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2867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9 CuadroTexto"/>
          <p:cNvSpPr txBox="1">
            <a:spLocks noChangeArrowheads="1"/>
          </p:cNvSpPr>
          <p:nvPr/>
        </p:nvSpPr>
        <p:spPr bwMode="auto">
          <a:xfrm>
            <a:off x="428596" y="212031"/>
            <a:ext cx="3714776"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5.1.4 EXCEPCIONES</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a:xfrm>
            <a:off x="8286776" y="6500834"/>
            <a:ext cx="400024" cy="220641"/>
          </a:xfrm>
        </p:spPr>
        <p:txBody>
          <a:bodyPr/>
          <a:lstStyle/>
          <a:p>
            <a:pPr>
              <a:defRPr/>
            </a:pPr>
            <a:fld id="{61B884D8-24A8-43BE-84C9-26EF2A1AFC7A}" type="slidenum">
              <a:rPr lang="es-PE" smtClean="0"/>
              <a:pPr>
                <a:defRPr/>
              </a:pPr>
              <a:t>3</a:t>
            </a:fld>
            <a:endParaRPr lang="es-PE"/>
          </a:p>
        </p:txBody>
      </p:sp>
      <p:pic>
        <p:nvPicPr>
          <p:cNvPr id="4098" name="1 Imagen"/>
          <p:cNvPicPr>
            <a:picLocks noChangeAspect="1" noChangeArrowheads="1"/>
          </p:cNvPicPr>
          <p:nvPr/>
        </p:nvPicPr>
        <p:blipFill>
          <a:blip r:embed="rId2" cstate="print"/>
          <a:srcRect t="8305" r="12305" b="7053"/>
          <a:stretch>
            <a:fillRect/>
          </a:stretch>
        </p:blipFill>
        <p:spPr bwMode="auto">
          <a:xfrm>
            <a:off x="642937" y="0"/>
            <a:ext cx="778668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F051CAE-0E08-49FE-979E-9EC43403F6E9}" type="slidenum">
              <a:rPr lang="es-PE" smtClean="0">
                <a:solidFill>
                  <a:srgbClr val="000000"/>
                </a:solidFill>
              </a:rPr>
              <a:pPr fontAlgn="base">
                <a:spcBef>
                  <a:spcPct val="0"/>
                </a:spcBef>
                <a:spcAft>
                  <a:spcPct val="0"/>
                </a:spcAft>
                <a:defRPr/>
              </a:pPr>
              <a:t>30</a:t>
            </a:fld>
            <a:endParaRPr lang="es-PE" smtClean="0">
              <a:solidFill>
                <a:srgbClr val="000000"/>
              </a:solidFill>
            </a:endParaRPr>
          </a:p>
        </p:txBody>
      </p:sp>
      <p:sp>
        <p:nvSpPr>
          <p:cNvPr id="3174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175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31751" name="Picture 1"/>
          <p:cNvPicPr>
            <a:picLocks noChangeAspect="1" noChangeArrowheads="1"/>
          </p:cNvPicPr>
          <p:nvPr/>
        </p:nvPicPr>
        <p:blipFill>
          <a:blip r:embed="rId2" cstate="print"/>
          <a:srcRect/>
          <a:stretch>
            <a:fillRect/>
          </a:stretch>
        </p:blipFill>
        <p:spPr bwMode="auto">
          <a:xfrm>
            <a:off x="323529" y="3573016"/>
            <a:ext cx="8517260" cy="2571768"/>
          </a:xfrm>
          <a:prstGeom prst="rect">
            <a:avLst/>
          </a:prstGeom>
          <a:noFill/>
          <a:ln w="9525">
            <a:noFill/>
            <a:miter lim="800000"/>
            <a:headEnd/>
            <a:tailEnd/>
          </a:ln>
        </p:spPr>
      </p:pic>
      <p:sp>
        <p:nvSpPr>
          <p:cNvPr id="8" name="9 CuadroTexto"/>
          <p:cNvSpPr txBox="1">
            <a:spLocks noChangeArrowheads="1"/>
          </p:cNvSpPr>
          <p:nvPr/>
        </p:nvSpPr>
        <p:spPr bwMode="auto">
          <a:xfrm>
            <a:off x="323528" y="260648"/>
            <a:ext cx="8640960" cy="2739211"/>
          </a:xfrm>
          <a:prstGeom prst="rect">
            <a:avLst/>
          </a:prstGeom>
          <a:noFill/>
          <a:ln w="9525">
            <a:noFill/>
            <a:miter lim="800000"/>
            <a:headEnd/>
            <a:tailEnd/>
          </a:ln>
        </p:spPr>
        <p:txBody>
          <a:bodyPr wrap="square">
            <a:spAutoFit/>
          </a:bodyPr>
          <a:lstStyle/>
          <a:p>
            <a:pPr marL="450850" indent="-450850">
              <a:buClr>
                <a:schemeClr val="accent6">
                  <a:lumMod val="75000"/>
                </a:schemeClr>
              </a:buClr>
              <a:tabLst>
                <a:tab pos="450850" algn="l"/>
              </a:tabLst>
              <a:defRPr/>
            </a:pPr>
            <a:r>
              <a:rPr lang="es-PE" sz="2800" b="1" dirty="0">
                <a:latin typeface="Calibri cuerpo"/>
              </a:rPr>
              <a:t>5.2  REVALUACION DE TERRENOS</a:t>
            </a:r>
          </a:p>
          <a:p>
            <a:pPr marL="450850" indent="-450850" fontAlgn="auto">
              <a:spcBef>
                <a:spcPts val="0"/>
              </a:spcBef>
              <a:spcAft>
                <a:spcPts val="0"/>
              </a:spcAft>
              <a:buClr>
                <a:schemeClr val="accent6">
                  <a:lumMod val="75000"/>
                </a:schemeClr>
              </a:buClr>
              <a:tabLst>
                <a:tab pos="450850" algn="l"/>
              </a:tabLst>
              <a:defRPr/>
            </a:pPr>
            <a:endParaRPr lang="es-PE" sz="2400" b="1" dirty="0">
              <a:latin typeface="Calibri cuerpo"/>
            </a:endParaRPr>
          </a:p>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5.2.1 </a:t>
            </a:r>
            <a:r>
              <a:rPr lang="es-PE" sz="2400" b="1" dirty="0" smtClean="0">
                <a:latin typeface="Calibri cuerpo"/>
              </a:rPr>
              <a:t>TERRENO QUE CUENTA CON </a:t>
            </a:r>
            <a:r>
              <a:rPr lang="es-PE" sz="2400" b="1" dirty="0" smtClean="0">
                <a:latin typeface="Calibri cuerpo"/>
              </a:rPr>
              <a:t>TASACION</a:t>
            </a:r>
          </a:p>
          <a:p>
            <a:pPr marL="450850" indent="-450850" fontAlgn="auto">
              <a:spcBef>
                <a:spcPts val="0"/>
              </a:spcBef>
              <a:spcAft>
                <a:spcPts val="0"/>
              </a:spcAft>
              <a:buClr>
                <a:schemeClr val="accent6">
                  <a:lumMod val="75000"/>
                </a:schemeClr>
              </a:buClr>
              <a:tabLst>
                <a:tab pos="450850" algn="l"/>
              </a:tabLst>
              <a:defRPr/>
            </a:pPr>
            <a:endParaRPr lang="es-PE" sz="2400" b="1" dirty="0">
              <a:latin typeface="Calibri cuerpo"/>
            </a:endParaRPr>
          </a:p>
          <a:p>
            <a:pPr marL="0" lvl="1" algn="just">
              <a:buClr>
                <a:schemeClr val="accent6">
                  <a:lumMod val="75000"/>
                </a:schemeClr>
              </a:buClr>
              <a:tabLst>
                <a:tab pos="0" algn="l"/>
              </a:tabLst>
              <a:defRPr/>
            </a:pPr>
            <a:r>
              <a:rPr lang="es-PE" sz="2400" dirty="0">
                <a:latin typeface="Calibri cuerpo"/>
              </a:rPr>
              <a:t>Si la entidad gubernamental cuenta con terrenos que tienen una tasación realizada a partir del ejercicio 2010 considerará dichos importes para efectos de la revaluación</a:t>
            </a:r>
            <a:r>
              <a:rPr lang="es-PE" sz="2400" dirty="0" smtClean="0">
                <a:latin typeface="Calibri cuerpo"/>
              </a:rPr>
              <a:t>.</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1B9DD10C-F192-44ED-B6AE-0BC51C1BE9D3}" type="slidenum">
              <a:rPr lang="es-PE" smtClean="0">
                <a:solidFill>
                  <a:srgbClr val="000000"/>
                </a:solidFill>
              </a:rPr>
              <a:pPr fontAlgn="base">
                <a:spcBef>
                  <a:spcPct val="0"/>
                </a:spcBef>
                <a:spcAft>
                  <a:spcPct val="0"/>
                </a:spcAft>
                <a:defRPr/>
              </a:pPr>
              <a:t>31</a:t>
            </a:fld>
            <a:endParaRPr lang="es-PE" dirty="0" smtClean="0">
              <a:solidFill>
                <a:srgbClr val="000000"/>
              </a:solidFill>
            </a:endParaRPr>
          </a:p>
        </p:txBody>
      </p:sp>
      <p:sp>
        <p:nvSpPr>
          <p:cNvPr id="4100" name="9 CuadroTexto"/>
          <p:cNvSpPr txBox="1">
            <a:spLocks noChangeArrowheads="1"/>
          </p:cNvSpPr>
          <p:nvPr/>
        </p:nvSpPr>
        <p:spPr bwMode="auto">
          <a:xfrm>
            <a:off x="827088" y="1252823"/>
            <a:ext cx="7632700" cy="461665"/>
          </a:xfrm>
          <a:prstGeom prst="rect">
            <a:avLst/>
          </a:prstGeom>
          <a:noFill/>
          <a:ln w="9525">
            <a:noFill/>
            <a:miter lim="800000"/>
            <a:headEnd/>
            <a:tailEnd/>
          </a:ln>
        </p:spPr>
        <p:txBody>
          <a:bodyPr>
            <a:spAutoFit/>
          </a:bodyPr>
          <a:lstStyle/>
          <a:p>
            <a:pPr marL="450850" indent="-450850" algn="ctr" fontAlgn="auto">
              <a:spcBef>
                <a:spcPts val="0"/>
              </a:spcBef>
              <a:spcAft>
                <a:spcPts val="0"/>
              </a:spcAft>
              <a:buClr>
                <a:srgbClr val="7030A0"/>
              </a:buClr>
              <a:tabLst>
                <a:tab pos="450850" algn="l"/>
              </a:tabLst>
              <a:defRPr/>
            </a:pPr>
            <a:r>
              <a:rPr lang="es-PE" sz="2400" b="1" dirty="0" smtClean="0">
                <a:latin typeface="Calibri cuerpo"/>
              </a:rPr>
              <a:t>REGISTRO CONTABLE</a:t>
            </a:r>
            <a:r>
              <a:rPr lang="es-PE" sz="2400" dirty="0">
                <a:latin typeface="Arial Black" pitchFamily="34" charset="0"/>
              </a:rPr>
              <a:t> </a:t>
            </a:r>
          </a:p>
        </p:txBody>
      </p:sp>
      <p:sp>
        <p:nvSpPr>
          <p:cNvPr id="3379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379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33799" name="Picture 1"/>
          <p:cNvPicPr>
            <a:picLocks noChangeAspect="1" noChangeArrowheads="1"/>
          </p:cNvPicPr>
          <p:nvPr/>
        </p:nvPicPr>
        <p:blipFill>
          <a:blip r:embed="rId2" cstate="print"/>
          <a:srcRect/>
          <a:stretch>
            <a:fillRect/>
          </a:stretch>
        </p:blipFill>
        <p:spPr bwMode="auto">
          <a:xfrm>
            <a:off x="900113" y="2828947"/>
            <a:ext cx="7743825" cy="3671887"/>
          </a:xfrm>
          <a:prstGeom prst="rect">
            <a:avLst/>
          </a:prstGeom>
          <a:noFill/>
          <a:ln w="9525">
            <a:noFill/>
            <a:miter lim="800000"/>
            <a:headEnd/>
            <a:tailEnd/>
          </a:ln>
        </p:spPr>
      </p:pic>
      <p:sp>
        <p:nvSpPr>
          <p:cNvPr id="8" name="7 Rectángulo"/>
          <p:cNvSpPr/>
          <p:nvPr/>
        </p:nvSpPr>
        <p:spPr>
          <a:xfrm>
            <a:off x="428596" y="1812185"/>
            <a:ext cx="8358246" cy="830997"/>
          </a:xfrm>
          <a:prstGeom prst="rect">
            <a:avLst/>
          </a:prstGeom>
        </p:spPr>
        <p:txBody>
          <a:bodyPr wrap="square">
            <a:spAutoFit/>
          </a:bodyPr>
          <a:lstStyle/>
          <a:p>
            <a:pPr marL="908050" lvl="1" indent="-450850" algn="just" fontAlgn="auto">
              <a:spcBef>
                <a:spcPts val="0"/>
              </a:spcBef>
              <a:spcAft>
                <a:spcPts val="0"/>
              </a:spcAft>
              <a:buFont typeface="Wingdings" pitchFamily="2" charset="2"/>
              <a:buChar char="Ø"/>
              <a:tabLst>
                <a:tab pos="450850" algn="l"/>
              </a:tabLst>
              <a:defRPr/>
            </a:pPr>
            <a:r>
              <a:rPr lang="es-PE" sz="2400" dirty="0" smtClean="0">
                <a:latin typeface="+mn-lt"/>
              </a:rPr>
              <a:t>Se efectúa el registro contable incrementando el valor de los terrenos con abono al Excedente de Revaluación.</a:t>
            </a:r>
            <a:endParaRPr lang="es-PE" sz="2400" dirty="0">
              <a:latin typeface="+mn-lt"/>
            </a:endParaRPr>
          </a:p>
        </p:txBody>
      </p:sp>
      <p:sp>
        <p:nvSpPr>
          <p:cNvPr id="9" name="9 CuadroTexto"/>
          <p:cNvSpPr txBox="1">
            <a:spLocks noChangeArrowheads="1"/>
          </p:cNvSpPr>
          <p:nvPr/>
        </p:nvSpPr>
        <p:spPr bwMode="auto">
          <a:xfrm>
            <a:off x="857224" y="752757"/>
            <a:ext cx="7786742" cy="461665"/>
          </a:xfrm>
          <a:prstGeom prst="rect">
            <a:avLst/>
          </a:prstGeom>
          <a:noFill/>
          <a:ln w="9525">
            <a:noFill/>
            <a:miter lim="800000"/>
            <a:headEnd/>
            <a:tailEnd/>
          </a:ln>
        </p:spPr>
        <p:txBody>
          <a:bodyPr wrap="square">
            <a:spAutoFit/>
          </a:bodyPr>
          <a:lstStyle/>
          <a:p>
            <a:pPr marL="450850" indent="-450850" fontAlgn="auto">
              <a:spcBef>
                <a:spcPts val="0"/>
              </a:spcBef>
              <a:spcAft>
                <a:spcPts val="0"/>
              </a:spcAft>
              <a:buClr>
                <a:schemeClr val="accent6">
                  <a:lumMod val="75000"/>
                </a:schemeClr>
              </a:buClr>
              <a:tabLst>
                <a:tab pos="450850" algn="l"/>
              </a:tabLst>
              <a:defRPr/>
            </a:pPr>
            <a:r>
              <a:rPr lang="es-PE" sz="2400" b="1" dirty="0" smtClean="0">
                <a:latin typeface="Calibri cuerpo"/>
              </a:rPr>
              <a:t>5.2.1 TERRENO QUE CUENTA CON TASACION</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7EEE1127-5E96-4019-8199-AF8C6C8A9E7A}" type="slidenum">
              <a:rPr lang="es-PE" smtClean="0">
                <a:solidFill>
                  <a:srgbClr val="000000"/>
                </a:solidFill>
              </a:rPr>
              <a:pPr fontAlgn="base">
                <a:spcBef>
                  <a:spcPct val="0"/>
                </a:spcBef>
                <a:spcAft>
                  <a:spcPct val="0"/>
                </a:spcAft>
                <a:defRPr/>
              </a:pPr>
              <a:t>32</a:t>
            </a:fld>
            <a:endParaRPr lang="es-PE" dirty="0" smtClean="0">
              <a:solidFill>
                <a:srgbClr val="000000"/>
              </a:solidFill>
            </a:endParaRPr>
          </a:p>
        </p:txBody>
      </p:sp>
      <p:sp>
        <p:nvSpPr>
          <p:cNvPr id="4100" name="9 CuadroTexto"/>
          <p:cNvSpPr txBox="1">
            <a:spLocks noChangeArrowheads="1"/>
          </p:cNvSpPr>
          <p:nvPr/>
        </p:nvSpPr>
        <p:spPr bwMode="auto">
          <a:xfrm>
            <a:off x="827088" y="2892225"/>
            <a:ext cx="7632700" cy="3108543"/>
          </a:xfrm>
          <a:prstGeom prst="rect">
            <a:avLst/>
          </a:prstGeom>
          <a:noFill/>
          <a:ln w="9525">
            <a:noFill/>
            <a:miter lim="800000"/>
            <a:headEnd/>
            <a:tailEnd/>
          </a:ln>
        </p:spPr>
        <p:txBody>
          <a:bodyPr>
            <a:spAutoFit/>
          </a:bodyPr>
          <a:lstStyle/>
          <a:p>
            <a:pPr marL="450850" indent="-450850" algn="ctr" fontAlgn="auto">
              <a:spcBef>
                <a:spcPts val="0"/>
              </a:spcBef>
              <a:spcAft>
                <a:spcPts val="0"/>
              </a:spcAft>
              <a:buClr>
                <a:srgbClr val="339933"/>
              </a:buClr>
              <a:tabLst>
                <a:tab pos="450850" algn="l"/>
              </a:tabLst>
              <a:defRPr/>
            </a:pPr>
            <a:r>
              <a:rPr lang="es-PE" sz="2800" b="1" dirty="0" smtClean="0">
                <a:latin typeface="+mn-lt"/>
              </a:rPr>
              <a:t>	</a:t>
            </a:r>
            <a:endParaRPr lang="es-PE" sz="2400" dirty="0">
              <a:latin typeface="+mn-lt"/>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En el caso que la entidad gubernamental no cuente con tasación considerará los valores que publiquen las entidades competentes en el rubro de la construcción o afines.</a:t>
            </a:r>
          </a:p>
          <a:p>
            <a:pPr marL="908050" lvl="1" indent="-450850" algn="just" fontAlgn="auto">
              <a:spcBef>
                <a:spcPts val="0"/>
              </a:spcBef>
              <a:spcAft>
                <a:spcPts val="0"/>
              </a:spcAft>
              <a:buClr>
                <a:srgbClr val="339933"/>
              </a:buClr>
              <a:tabLst>
                <a:tab pos="450850" algn="l"/>
              </a:tabLst>
              <a:defRPr/>
            </a:pPr>
            <a:r>
              <a:rPr lang="es-PE" sz="2400" dirty="0">
                <a:latin typeface="Calibri cuerpo"/>
              </a:rPr>
              <a:t> </a:t>
            </a:r>
          </a:p>
          <a:p>
            <a:pPr marL="908050" lvl="1" indent="-450850" algn="just" fontAlgn="auto">
              <a:spcBef>
                <a:spcPts val="0"/>
              </a:spcBef>
              <a:spcAft>
                <a:spcPts val="0"/>
              </a:spcAft>
              <a:buClr>
                <a:schemeClr val="accent6">
                  <a:lumMod val="75000"/>
                </a:schemeClr>
              </a:buClr>
              <a:tabLst>
                <a:tab pos="450850" algn="l"/>
              </a:tabLst>
              <a:defRPr/>
            </a:pPr>
            <a:endParaRPr lang="es-PE" sz="2400" dirty="0">
              <a:latin typeface="+mn-lt"/>
            </a:endParaRPr>
          </a:p>
          <a:p>
            <a:pPr algn="just" fontAlgn="auto">
              <a:spcBef>
                <a:spcPts val="0"/>
              </a:spcBef>
              <a:spcAft>
                <a:spcPts val="0"/>
              </a:spcAft>
              <a:defRPr/>
            </a:pPr>
            <a:r>
              <a:rPr lang="es-PE" sz="2400" dirty="0">
                <a:latin typeface="+mn-lt"/>
              </a:rPr>
              <a:t> </a:t>
            </a:r>
          </a:p>
        </p:txBody>
      </p:sp>
      <p:sp>
        <p:nvSpPr>
          <p:cNvPr id="34821"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482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9 CuadroTexto"/>
          <p:cNvSpPr txBox="1">
            <a:spLocks noChangeArrowheads="1"/>
          </p:cNvSpPr>
          <p:nvPr/>
        </p:nvSpPr>
        <p:spPr bwMode="auto">
          <a:xfrm>
            <a:off x="857224" y="1087923"/>
            <a:ext cx="7786742" cy="707886"/>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000" b="1" dirty="0" smtClean="0">
                <a:latin typeface="Calibri cuerpo"/>
              </a:rPr>
              <a:t>5.2.2 TERRENO CON ESTIMACION DE VALORES POR ORGANISMOS COMPETENTES</a:t>
            </a:r>
            <a:endParaRPr lang="es-PE" sz="2000" dirty="0">
              <a:latin typeface="Calibri cuerpo"/>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número de diapositiva"/>
          <p:cNvSpPr>
            <a:spLocks noGrp="1"/>
          </p:cNvSpPr>
          <p:nvPr>
            <p:ph type="sldNum" sz="quarter" idx="12"/>
          </p:nvPr>
        </p:nvSpPr>
        <p:spPr bwMode="auto">
          <a:xfrm>
            <a:off x="8429652" y="6356350"/>
            <a:ext cx="428628"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C4FD493B-07EE-49D8-950A-8EEF4AA0015F}" type="slidenum">
              <a:rPr lang="es-PE" smtClean="0">
                <a:solidFill>
                  <a:srgbClr val="000000"/>
                </a:solidFill>
              </a:rPr>
              <a:pPr fontAlgn="base">
                <a:spcBef>
                  <a:spcPct val="0"/>
                </a:spcBef>
                <a:spcAft>
                  <a:spcPct val="0"/>
                </a:spcAft>
                <a:defRPr/>
              </a:pPr>
              <a:t>33</a:t>
            </a:fld>
            <a:endParaRPr lang="es-PE" dirty="0" smtClean="0">
              <a:solidFill>
                <a:srgbClr val="000000"/>
              </a:solidFill>
            </a:endParaRPr>
          </a:p>
        </p:txBody>
      </p:sp>
      <p:sp>
        <p:nvSpPr>
          <p:cNvPr id="35845"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584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35847" name="Picture 1"/>
          <p:cNvPicPr>
            <a:picLocks noChangeAspect="1" noChangeArrowheads="1"/>
          </p:cNvPicPr>
          <p:nvPr/>
        </p:nvPicPr>
        <p:blipFill>
          <a:blip r:embed="rId2" cstate="print"/>
          <a:srcRect/>
          <a:stretch>
            <a:fillRect/>
          </a:stretch>
        </p:blipFill>
        <p:spPr bwMode="auto">
          <a:xfrm>
            <a:off x="467544" y="1004668"/>
            <a:ext cx="8372959" cy="3000396"/>
          </a:xfrm>
          <a:prstGeom prst="rect">
            <a:avLst/>
          </a:prstGeom>
          <a:noFill/>
          <a:ln w="9525">
            <a:noFill/>
            <a:miter lim="800000"/>
            <a:headEnd/>
            <a:tailEnd/>
          </a:ln>
        </p:spPr>
      </p:pic>
      <p:sp>
        <p:nvSpPr>
          <p:cNvPr id="8" name="9 CuadroTexto"/>
          <p:cNvSpPr txBox="1">
            <a:spLocks noChangeArrowheads="1"/>
          </p:cNvSpPr>
          <p:nvPr/>
        </p:nvSpPr>
        <p:spPr bwMode="auto">
          <a:xfrm>
            <a:off x="107504" y="128826"/>
            <a:ext cx="8928992" cy="707886"/>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000" b="1" dirty="0" smtClean="0">
                <a:latin typeface="Calibri cuerpo"/>
              </a:rPr>
              <a:t>5.2.2 TERRENO CON ESTIMACION DE VALORES POR ORGANISMOS COMPETENTES</a:t>
            </a:r>
            <a:endParaRPr lang="es-PE" sz="2000" dirty="0">
              <a:latin typeface="Calibri cuerpo"/>
            </a:endParaRPr>
          </a:p>
        </p:txBody>
      </p:sp>
      <p:sp>
        <p:nvSpPr>
          <p:cNvPr id="2" name="Rectángulo 1"/>
          <p:cNvSpPr/>
          <p:nvPr/>
        </p:nvSpPr>
        <p:spPr>
          <a:xfrm>
            <a:off x="107504" y="4289028"/>
            <a:ext cx="8928992" cy="2308324"/>
          </a:xfrm>
          <a:prstGeom prst="rect">
            <a:avLst/>
          </a:prstGeom>
        </p:spPr>
        <p:txBody>
          <a:bodyPr wrap="square">
            <a:spAutoFit/>
          </a:bodyPr>
          <a:lstStyle/>
          <a:p>
            <a:pPr marL="342900" lvl="1" indent="-342900" algn="just" fontAlgn="auto">
              <a:spcBef>
                <a:spcPts val="0"/>
              </a:spcBef>
              <a:spcAft>
                <a:spcPts val="0"/>
              </a:spcAft>
              <a:buFont typeface="Wingdings" panose="05000000000000000000" pitchFamily="2" charset="2"/>
              <a:buChar char="Ø"/>
              <a:tabLst>
                <a:tab pos="0" algn="l"/>
              </a:tabLst>
              <a:defRPr/>
            </a:pPr>
            <a:r>
              <a:rPr lang="es-PE" sz="2400" dirty="0">
                <a:latin typeface="Calibri cuerpo"/>
              </a:rPr>
              <a:t>Para obtener el Excedente de Revaluación se compara el resultado de la aplicación de los valores establecidos con los valores en libros.</a:t>
            </a:r>
          </a:p>
          <a:p>
            <a:pPr marL="800100" lvl="1" indent="-342900" algn="just" fontAlgn="auto">
              <a:spcBef>
                <a:spcPts val="0"/>
              </a:spcBef>
              <a:spcAft>
                <a:spcPts val="0"/>
              </a:spcAft>
              <a:buFont typeface="Wingdings" panose="05000000000000000000" pitchFamily="2" charset="2"/>
              <a:buChar char="Ø"/>
              <a:tabLst>
                <a:tab pos="450850" algn="l"/>
              </a:tabLst>
              <a:defRPr/>
            </a:pPr>
            <a:endParaRPr lang="es-PE" sz="2400" dirty="0">
              <a:latin typeface="Calibri cuerpo"/>
            </a:endParaRPr>
          </a:p>
          <a:p>
            <a:pPr marL="342900" lvl="1" indent="-342900" algn="just" fontAlgn="auto">
              <a:spcBef>
                <a:spcPts val="0"/>
              </a:spcBef>
              <a:spcAft>
                <a:spcPts val="0"/>
              </a:spcAft>
              <a:buFont typeface="Wingdings" panose="05000000000000000000" pitchFamily="2" charset="2"/>
              <a:buChar char="Ø"/>
              <a:tabLst>
                <a:tab pos="0" algn="l"/>
              </a:tabLst>
              <a:defRPr/>
            </a:pPr>
            <a:r>
              <a:rPr lang="es-PE" sz="2400" dirty="0">
                <a:latin typeface="Calibri cuerpo"/>
              </a:rPr>
              <a:t>Se efectúa el registro contable debitando el valor de los terrenos y acreditando al Excedente de Revaluación. </a:t>
            </a:r>
            <a:endParaRPr lang="es-PE" sz="2400" dirty="0">
              <a:latin typeface="Calibri cuerpo"/>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F8F4EC14-8DB0-4EF0-981A-9BEEF1A3D404}" type="slidenum">
              <a:rPr lang="es-PE" smtClean="0">
                <a:solidFill>
                  <a:srgbClr val="000000"/>
                </a:solidFill>
              </a:rPr>
              <a:pPr fontAlgn="base">
                <a:spcBef>
                  <a:spcPct val="0"/>
                </a:spcBef>
                <a:spcAft>
                  <a:spcPct val="0"/>
                </a:spcAft>
                <a:defRPr/>
              </a:pPr>
              <a:t>34</a:t>
            </a:fld>
            <a:endParaRPr lang="es-PE" dirty="0" smtClean="0">
              <a:solidFill>
                <a:srgbClr val="000000"/>
              </a:solidFill>
            </a:endParaRPr>
          </a:p>
        </p:txBody>
      </p:sp>
      <p:sp>
        <p:nvSpPr>
          <p:cNvPr id="4100" name="9 CuadroTexto"/>
          <p:cNvSpPr txBox="1">
            <a:spLocks noChangeArrowheads="1"/>
          </p:cNvSpPr>
          <p:nvPr/>
        </p:nvSpPr>
        <p:spPr bwMode="auto">
          <a:xfrm>
            <a:off x="1928794" y="1691334"/>
            <a:ext cx="5429288" cy="523220"/>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rgbClr val="339933"/>
              </a:buClr>
              <a:tabLst>
                <a:tab pos="450850" algn="l"/>
              </a:tabLst>
              <a:defRPr/>
            </a:pPr>
            <a:r>
              <a:rPr lang="es-PE" sz="2800" b="1" dirty="0" smtClean="0">
                <a:latin typeface="+mn-lt"/>
              </a:rPr>
              <a:t>	</a:t>
            </a:r>
            <a:r>
              <a:rPr lang="es-PE" sz="2700" b="1" dirty="0" smtClean="0">
                <a:latin typeface="Arial Black" pitchFamily="34" charset="0"/>
              </a:rPr>
              <a:t>  </a:t>
            </a:r>
            <a:r>
              <a:rPr lang="es-PE" sz="2400" b="1" dirty="0" smtClean="0">
                <a:latin typeface="Calibri cuerpo"/>
              </a:rPr>
              <a:t>REGISTRO CONTABLE</a:t>
            </a:r>
            <a:r>
              <a:rPr lang="es-PE" sz="2400" b="1" dirty="0">
                <a:latin typeface="Calibri Light" pitchFamily="34" charset="0"/>
              </a:rPr>
              <a:t> </a:t>
            </a:r>
          </a:p>
        </p:txBody>
      </p:sp>
      <p:sp>
        <p:nvSpPr>
          <p:cNvPr id="3789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789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37895" name="Picture 1"/>
          <p:cNvPicPr>
            <a:picLocks noChangeAspect="1" noChangeArrowheads="1"/>
          </p:cNvPicPr>
          <p:nvPr/>
        </p:nvPicPr>
        <p:blipFill>
          <a:blip r:embed="rId2" cstate="print"/>
          <a:srcRect/>
          <a:stretch>
            <a:fillRect/>
          </a:stretch>
        </p:blipFill>
        <p:spPr bwMode="auto">
          <a:xfrm>
            <a:off x="900113" y="2420938"/>
            <a:ext cx="7743825" cy="3671887"/>
          </a:xfrm>
          <a:prstGeom prst="rect">
            <a:avLst/>
          </a:prstGeom>
          <a:noFill/>
          <a:ln w="9525">
            <a:noFill/>
            <a:miter lim="800000"/>
            <a:headEnd/>
            <a:tailEnd/>
          </a:ln>
        </p:spPr>
      </p:pic>
      <p:sp>
        <p:nvSpPr>
          <p:cNvPr id="8" name="9 CuadroTexto"/>
          <p:cNvSpPr txBox="1">
            <a:spLocks noChangeArrowheads="1"/>
          </p:cNvSpPr>
          <p:nvPr/>
        </p:nvSpPr>
        <p:spPr bwMode="auto">
          <a:xfrm>
            <a:off x="857224" y="812053"/>
            <a:ext cx="7786742" cy="830997"/>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400" b="1" dirty="0" smtClean="0">
                <a:latin typeface="Calibri cuerpo"/>
              </a:rPr>
              <a:t>5.2.2 TERRENO CON ESTIMACION DE VALORES POR ORGANISMOS COMPETENTES</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8BB2DA19-5F47-4840-AD67-C71FC808179C}" type="slidenum">
              <a:rPr lang="es-PE" smtClean="0">
                <a:solidFill>
                  <a:srgbClr val="000000"/>
                </a:solidFill>
              </a:rPr>
              <a:pPr fontAlgn="base">
                <a:spcBef>
                  <a:spcPct val="0"/>
                </a:spcBef>
                <a:spcAft>
                  <a:spcPct val="0"/>
                </a:spcAft>
                <a:defRPr/>
              </a:pPr>
              <a:t>35</a:t>
            </a:fld>
            <a:endParaRPr lang="es-PE" dirty="0" smtClean="0">
              <a:solidFill>
                <a:srgbClr val="000000"/>
              </a:solidFill>
            </a:endParaRPr>
          </a:p>
        </p:txBody>
      </p:sp>
      <p:sp>
        <p:nvSpPr>
          <p:cNvPr id="4100" name="9 CuadroTexto"/>
          <p:cNvSpPr txBox="1">
            <a:spLocks noChangeArrowheads="1"/>
          </p:cNvSpPr>
          <p:nvPr/>
        </p:nvSpPr>
        <p:spPr bwMode="auto">
          <a:xfrm>
            <a:off x="928662" y="1953648"/>
            <a:ext cx="7489824" cy="3416320"/>
          </a:xfrm>
          <a:prstGeom prst="rect">
            <a:avLst/>
          </a:prstGeom>
          <a:noFill/>
          <a:ln w="9525">
            <a:noFill/>
            <a:miter lim="800000"/>
            <a:headEnd/>
            <a:tailEnd/>
          </a:ln>
        </p:spPr>
        <p:txBody>
          <a:bodyPr wrap="square">
            <a:spAutoFit/>
          </a:bodyPr>
          <a:lstStyle/>
          <a:p>
            <a:pPr marL="908050" lvl="1" indent="-450850" algn="just" fontAlgn="auto">
              <a:spcBef>
                <a:spcPts val="0"/>
              </a:spcBef>
              <a:spcAft>
                <a:spcPts val="0"/>
              </a:spcAft>
              <a:buFont typeface="Wingdings" pitchFamily="2" charset="2"/>
              <a:buChar char="Ø"/>
              <a:tabLst>
                <a:tab pos="450850" algn="l"/>
              </a:tabLst>
              <a:defRPr/>
            </a:pPr>
            <a:r>
              <a:rPr lang="es-PE" sz="2400" dirty="0" smtClean="0">
                <a:latin typeface="Calibri cuerpo"/>
              </a:rPr>
              <a:t>En </a:t>
            </a:r>
            <a:r>
              <a:rPr lang="es-PE" sz="2400" dirty="0">
                <a:latin typeface="Calibri cuerpo"/>
              </a:rPr>
              <a:t>el caso que la entidad gubernamental no cuente con tasación ni con información de organismos competentes relacionados con valores de mercado de terrenos, considerará el valor de arancel al 31DIC2013.</a:t>
            </a:r>
          </a:p>
          <a:p>
            <a:pPr marL="908050" lvl="1" indent="-450850" algn="just" fontAlgn="auto">
              <a:spcBef>
                <a:spcPts val="0"/>
              </a:spcBef>
              <a:spcAft>
                <a:spcPts val="0"/>
              </a:spcAft>
              <a:buFont typeface="Wingdings" pitchFamily="2" charset="2"/>
              <a:buChar char="Ø"/>
              <a:tabLst>
                <a:tab pos="450850" algn="l"/>
              </a:tabLst>
              <a:defRPr/>
            </a:pPr>
            <a:endParaRPr lang="es-PE" sz="2400" dirty="0">
              <a:latin typeface="Calibri cuerpo"/>
            </a:endParaRPr>
          </a:p>
          <a:p>
            <a:pPr marL="908050" lvl="1" indent="-450850" algn="just" fontAlgn="auto">
              <a:spcBef>
                <a:spcPts val="0"/>
              </a:spcBef>
              <a:spcAft>
                <a:spcPts val="0"/>
              </a:spcAft>
              <a:buFont typeface="Wingdings" pitchFamily="2" charset="2"/>
              <a:buChar char="Ø"/>
              <a:tabLst>
                <a:tab pos="450850" algn="l"/>
              </a:tabLst>
              <a:defRPr/>
            </a:pPr>
            <a:r>
              <a:rPr lang="es-PE" sz="2400" dirty="0">
                <a:latin typeface="Calibri cuerpo"/>
              </a:rPr>
              <a:t>Se compara los valores en libros con los valores arancelarios y se determina la diferencia</a:t>
            </a:r>
            <a:r>
              <a:rPr lang="es-PE" sz="2400" dirty="0" smtClean="0">
                <a:latin typeface="Calibri cuerpo"/>
              </a:rPr>
              <a:t>.</a:t>
            </a:r>
            <a:r>
              <a:rPr lang="es-PE" sz="2400" dirty="0">
                <a:latin typeface="Calibri cuerpo"/>
              </a:rPr>
              <a:t> </a:t>
            </a:r>
          </a:p>
        </p:txBody>
      </p:sp>
      <p:sp>
        <p:nvSpPr>
          <p:cNvPr id="38917"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891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9 CuadroTexto"/>
          <p:cNvSpPr txBox="1">
            <a:spLocks noChangeArrowheads="1"/>
          </p:cNvSpPr>
          <p:nvPr/>
        </p:nvSpPr>
        <p:spPr bwMode="auto">
          <a:xfrm>
            <a:off x="857224" y="854973"/>
            <a:ext cx="7786742" cy="461665"/>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400" b="1" dirty="0" smtClean="0">
                <a:latin typeface="Calibri cuerpo"/>
              </a:rPr>
              <a:t>5.2.3 TERRENO CON VALOR ARANCELARIO</a:t>
            </a:r>
            <a:endParaRPr lang="es-PE" sz="2800" dirty="0">
              <a:latin typeface="Calibri cuerpo"/>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6B901715-AD41-472F-86E9-3BBE0D853B76}" type="slidenum">
              <a:rPr lang="es-PE" smtClean="0">
                <a:solidFill>
                  <a:srgbClr val="000000"/>
                </a:solidFill>
              </a:rPr>
              <a:pPr fontAlgn="base">
                <a:spcBef>
                  <a:spcPct val="0"/>
                </a:spcBef>
                <a:spcAft>
                  <a:spcPct val="0"/>
                </a:spcAft>
                <a:defRPr/>
              </a:pPr>
              <a:t>36</a:t>
            </a:fld>
            <a:endParaRPr lang="es-PE" smtClean="0">
              <a:solidFill>
                <a:srgbClr val="000000"/>
              </a:solidFill>
            </a:endParaRPr>
          </a:p>
        </p:txBody>
      </p:sp>
      <p:sp>
        <p:nvSpPr>
          <p:cNvPr id="39941"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3994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39943" name="Picture 2"/>
          <p:cNvPicPr>
            <a:picLocks noChangeAspect="1" noChangeArrowheads="1"/>
          </p:cNvPicPr>
          <p:nvPr/>
        </p:nvPicPr>
        <p:blipFill>
          <a:blip r:embed="rId2" cstate="print"/>
          <a:srcRect/>
          <a:stretch>
            <a:fillRect/>
          </a:stretch>
        </p:blipFill>
        <p:spPr bwMode="auto">
          <a:xfrm>
            <a:off x="467544" y="788074"/>
            <a:ext cx="8145462" cy="2928958"/>
          </a:xfrm>
          <a:prstGeom prst="rect">
            <a:avLst/>
          </a:prstGeom>
          <a:noFill/>
          <a:ln w="9525">
            <a:noFill/>
            <a:miter lim="800000"/>
            <a:headEnd/>
            <a:tailEnd/>
          </a:ln>
        </p:spPr>
      </p:pic>
      <p:sp>
        <p:nvSpPr>
          <p:cNvPr id="8" name="9 CuadroTexto"/>
          <p:cNvSpPr txBox="1">
            <a:spLocks noChangeArrowheads="1"/>
          </p:cNvSpPr>
          <p:nvPr/>
        </p:nvSpPr>
        <p:spPr bwMode="auto">
          <a:xfrm>
            <a:off x="755576" y="116632"/>
            <a:ext cx="7786742" cy="430887"/>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200" b="1" dirty="0" smtClean="0">
                <a:latin typeface="Calibri cuerpo"/>
              </a:rPr>
              <a:t>5.2.3 TERRENO CON VALOR ARANCELARIO</a:t>
            </a:r>
            <a:endParaRPr lang="es-PE" sz="2400" dirty="0">
              <a:latin typeface="Calibri cuerpo"/>
            </a:endParaRPr>
          </a:p>
        </p:txBody>
      </p:sp>
      <p:sp>
        <p:nvSpPr>
          <p:cNvPr id="2" name="Rectángulo 1"/>
          <p:cNvSpPr/>
          <p:nvPr/>
        </p:nvSpPr>
        <p:spPr>
          <a:xfrm>
            <a:off x="179512" y="4217020"/>
            <a:ext cx="8784976" cy="2308324"/>
          </a:xfrm>
          <a:prstGeom prst="rect">
            <a:avLst/>
          </a:prstGeom>
        </p:spPr>
        <p:txBody>
          <a:bodyPr wrap="square">
            <a:spAutoFit/>
          </a:bodyPr>
          <a:lstStyle/>
          <a:p>
            <a:pPr marL="342900" lvl="1" indent="-342900" algn="just" fontAlgn="auto">
              <a:spcBef>
                <a:spcPts val="0"/>
              </a:spcBef>
              <a:spcAft>
                <a:spcPts val="0"/>
              </a:spcAft>
              <a:buFont typeface="Wingdings" panose="05000000000000000000" pitchFamily="2" charset="2"/>
              <a:buChar char="Ø"/>
              <a:defRPr/>
            </a:pPr>
            <a:r>
              <a:rPr lang="es-PE" sz="2400" dirty="0"/>
              <a:t>Se procede al registro contable incrementando el valor de los terrenos con abono al Excedente de Revaluación por el mismo importe del incremento.</a:t>
            </a:r>
          </a:p>
          <a:p>
            <a:pPr marL="908050" lvl="1" indent="-450850" algn="just" fontAlgn="auto">
              <a:spcBef>
                <a:spcPts val="0"/>
              </a:spcBef>
              <a:spcAft>
                <a:spcPts val="0"/>
              </a:spcAft>
              <a:buFont typeface="Wingdings" panose="05000000000000000000" pitchFamily="2" charset="2"/>
              <a:buChar char="Ø"/>
              <a:tabLst>
                <a:tab pos="450850" algn="l"/>
              </a:tabLst>
              <a:defRPr/>
            </a:pPr>
            <a:endParaRPr lang="es-PE" sz="2400" dirty="0"/>
          </a:p>
          <a:p>
            <a:pPr marL="342900" lvl="1" indent="-342900" algn="just" fontAlgn="auto">
              <a:spcBef>
                <a:spcPts val="0"/>
              </a:spcBef>
              <a:spcAft>
                <a:spcPts val="0"/>
              </a:spcAft>
              <a:buFont typeface="Wingdings" panose="05000000000000000000" pitchFamily="2" charset="2"/>
              <a:buChar char="Ø"/>
              <a:tabLst>
                <a:tab pos="0" algn="l"/>
              </a:tabLst>
              <a:defRPr/>
            </a:pPr>
            <a:r>
              <a:rPr lang="es-PE" sz="2400" dirty="0"/>
              <a:t>En el caso que el valor de arancel sea menor al valor en libros se mantendrá el último.</a:t>
            </a:r>
            <a:endParaRPr lang="es-ES" sz="24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4CC6E01F-4454-45E2-9FBA-3152506294E6}" type="slidenum">
              <a:rPr lang="es-PE" smtClean="0">
                <a:solidFill>
                  <a:srgbClr val="000000"/>
                </a:solidFill>
              </a:rPr>
              <a:pPr fontAlgn="base">
                <a:spcBef>
                  <a:spcPct val="0"/>
                </a:spcBef>
                <a:spcAft>
                  <a:spcPct val="0"/>
                </a:spcAft>
                <a:defRPr/>
              </a:pPr>
              <a:t>37</a:t>
            </a:fld>
            <a:endParaRPr lang="es-PE" dirty="0" smtClean="0">
              <a:solidFill>
                <a:srgbClr val="000000"/>
              </a:solidFill>
            </a:endParaRPr>
          </a:p>
        </p:txBody>
      </p:sp>
      <p:sp>
        <p:nvSpPr>
          <p:cNvPr id="4100" name="9 CuadroTexto"/>
          <p:cNvSpPr txBox="1">
            <a:spLocks noChangeArrowheads="1"/>
          </p:cNvSpPr>
          <p:nvPr/>
        </p:nvSpPr>
        <p:spPr bwMode="auto">
          <a:xfrm>
            <a:off x="857224" y="1467137"/>
            <a:ext cx="7632700" cy="461665"/>
          </a:xfrm>
          <a:prstGeom prst="rect">
            <a:avLst/>
          </a:prstGeom>
          <a:noFill/>
          <a:ln w="9525">
            <a:noFill/>
            <a:miter lim="800000"/>
            <a:headEnd/>
            <a:tailEnd/>
          </a:ln>
        </p:spPr>
        <p:txBody>
          <a:bodyPr>
            <a:spAutoFit/>
          </a:bodyPr>
          <a:lstStyle/>
          <a:p>
            <a:pPr marL="450850" indent="-450850" algn="ctr" fontAlgn="auto">
              <a:spcBef>
                <a:spcPts val="0"/>
              </a:spcBef>
              <a:spcAft>
                <a:spcPts val="0"/>
              </a:spcAft>
              <a:buClr>
                <a:srgbClr val="0000CC"/>
              </a:buClr>
              <a:tabLst>
                <a:tab pos="450850" algn="l"/>
              </a:tabLst>
              <a:defRPr/>
            </a:pPr>
            <a:r>
              <a:rPr lang="es-PE" sz="2400" b="1" dirty="0" smtClean="0">
                <a:latin typeface="Calibri cuerpo"/>
              </a:rPr>
              <a:t>REGISTRO CONTABLE</a:t>
            </a:r>
            <a:endParaRPr lang="es-PE" sz="2400" b="1" dirty="0">
              <a:latin typeface="Calibri cuerpo"/>
            </a:endParaRPr>
          </a:p>
        </p:txBody>
      </p:sp>
      <p:sp>
        <p:nvSpPr>
          <p:cNvPr id="4198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4199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pic>
        <p:nvPicPr>
          <p:cNvPr id="41991" name="Picture 2"/>
          <p:cNvPicPr>
            <a:picLocks noChangeAspect="1" noChangeArrowheads="1"/>
          </p:cNvPicPr>
          <p:nvPr/>
        </p:nvPicPr>
        <p:blipFill>
          <a:blip r:embed="rId2" cstate="print"/>
          <a:srcRect/>
          <a:stretch>
            <a:fillRect/>
          </a:stretch>
        </p:blipFill>
        <p:spPr bwMode="auto">
          <a:xfrm>
            <a:off x="725515" y="2071678"/>
            <a:ext cx="7847013" cy="3744913"/>
          </a:xfrm>
          <a:prstGeom prst="rect">
            <a:avLst/>
          </a:prstGeom>
          <a:noFill/>
          <a:ln w="9525">
            <a:noFill/>
            <a:miter lim="800000"/>
            <a:headEnd/>
            <a:tailEnd/>
          </a:ln>
        </p:spPr>
      </p:pic>
      <p:sp>
        <p:nvSpPr>
          <p:cNvPr id="8" name="9 CuadroTexto"/>
          <p:cNvSpPr txBox="1">
            <a:spLocks noChangeArrowheads="1"/>
          </p:cNvSpPr>
          <p:nvPr/>
        </p:nvSpPr>
        <p:spPr bwMode="auto">
          <a:xfrm>
            <a:off x="857224" y="783535"/>
            <a:ext cx="7786742" cy="430887"/>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chemeClr val="accent6">
                  <a:lumMod val="75000"/>
                </a:schemeClr>
              </a:buClr>
              <a:tabLst>
                <a:tab pos="450850" algn="l"/>
              </a:tabLst>
              <a:defRPr/>
            </a:pPr>
            <a:r>
              <a:rPr lang="es-PE" sz="2200" b="1" dirty="0" smtClean="0">
                <a:latin typeface="Calibri cuerpo"/>
              </a:rPr>
              <a:t>5.2.3 TERRENO CON VALOR ARANCELARIO</a:t>
            </a:r>
            <a:endParaRPr lang="es-PE" sz="2400" dirty="0">
              <a:latin typeface="Calibri cuerpo"/>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099E50F7-20D4-4D92-97DA-B756E94762E4}" type="slidenum">
              <a:rPr lang="es-PE" smtClean="0">
                <a:solidFill>
                  <a:srgbClr val="000000"/>
                </a:solidFill>
              </a:rPr>
              <a:pPr fontAlgn="base">
                <a:spcBef>
                  <a:spcPct val="0"/>
                </a:spcBef>
                <a:spcAft>
                  <a:spcPct val="0"/>
                </a:spcAft>
                <a:defRPr/>
              </a:pPr>
              <a:t>38</a:t>
            </a:fld>
            <a:endParaRPr lang="es-PE" dirty="0" smtClean="0">
              <a:solidFill>
                <a:srgbClr val="000000"/>
              </a:solidFill>
            </a:endParaRPr>
          </a:p>
        </p:txBody>
      </p:sp>
      <p:sp>
        <p:nvSpPr>
          <p:cNvPr id="4100" name="9 CuadroTexto"/>
          <p:cNvSpPr txBox="1">
            <a:spLocks noChangeArrowheads="1"/>
          </p:cNvSpPr>
          <p:nvPr/>
        </p:nvSpPr>
        <p:spPr bwMode="auto">
          <a:xfrm>
            <a:off x="142844" y="1124744"/>
            <a:ext cx="8786874" cy="5693866"/>
          </a:xfrm>
          <a:prstGeom prst="rect">
            <a:avLst/>
          </a:prstGeom>
          <a:noFill/>
          <a:ln w="9525">
            <a:noFill/>
            <a:miter lim="800000"/>
            <a:headEnd/>
            <a:tailEnd/>
          </a:ln>
        </p:spPr>
        <p:txBody>
          <a:bodyPr wrap="square">
            <a:spAutoFit/>
          </a:bodyPr>
          <a:lstStyle/>
          <a:p>
            <a:pPr marL="450850" indent="-450850" algn="ctr" fontAlgn="auto">
              <a:spcBef>
                <a:spcPts val="0"/>
              </a:spcBef>
              <a:spcAft>
                <a:spcPts val="0"/>
              </a:spcAft>
              <a:buClr>
                <a:srgbClr val="66FF66"/>
              </a:buClr>
              <a:tabLst>
                <a:tab pos="450850" algn="l"/>
              </a:tabLst>
              <a:defRPr/>
            </a:pPr>
            <a:r>
              <a:rPr lang="es-PE" sz="2000" b="1" dirty="0" smtClean="0">
                <a:latin typeface="Calibri cuerpo"/>
              </a:rPr>
              <a:t>IDENTIFICACIÓN</a:t>
            </a:r>
          </a:p>
          <a:p>
            <a:pPr marL="450850" indent="-450850" algn="ctr" fontAlgn="auto">
              <a:spcBef>
                <a:spcPts val="0"/>
              </a:spcBef>
              <a:spcAft>
                <a:spcPts val="0"/>
              </a:spcAft>
              <a:buClr>
                <a:srgbClr val="66FF66"/>
              </a:buClr>
              <a:tabLst>
                <a:tab pos="450850" algn="l"/>
              </a:tabLst>
              <a:defRPr/>
            </a:pPr>
            <a:endParaRPr lang="es-PE" sz="2000" b="1" dirty="0" smtClean="0">
              <a:latin typeface="Calibri cuerpo"/>
            </a:endParaRPr>
          </a:p>
          <a:p>
            <a:pPr marL="342900" indent="-342900" algn="just" fontAlgn="auto">
              <a:spcBef>
                <a:spcPts val="0"/>
              </a:spcBef>
              <a:spcAft>
                <a:spcPts val="0"/>
              </a:spcAft>
              <a:buFont typeface="Wingdings" panose="05000000000000000000" pitchFamily="2" charset="2"/>
              <a:buChar char="Ø"/>
              <a:defRPr/>
            </a:pPr>
            <a:r>
              <a:rPr lang="es-PE" sz="2000" dirty="0" smtClean="0">
                <a:latin typeface="Calibri cuerpo"/>
              </a:rPr>
              <a:t>Se </a:t>
            </a:r>
            <a:r>
              <a:rPr lang="es-PE" sz="2000" dirty="0">
                <a:latin typeface="Calibri cuerpo"/>
              </a:rPr>
              <a:t>procederá a la identificación de Edificios y Terrenos administrados por Entidades Gubernamental competentes (Superintendencia Nacional de Bienes Estatales, Gobiernos Regionales y Gobiernos Locales</a:t>
            </a:r>
            <a:r>
              <a:rPr lang="es-PE" sz="2000" dirty="0" smtClean="0">
                <a:latin typeface="Calibri cuerpo"/>
              </a:rPr>
              <a:t>).</a:t>
            </a:r>
          </a:p>
          <a:p>
            <a:pPr marL="342900" lvl="1" indent="-342900" algn="just" fontAlgn="auto">
              <a:spcBef>
                <a:spcPts val="0"/>
              </a:spcBef>
              <a:spcAft>
                <a:spcPts val="0"/>
              </a:spcAft>
              <a:buFont typeface="Wingdings" panose="05000000000000000000" pitchFamily="2" charset="2"/>
              <a:buChar char="Ø"/>
              <a:tabLst>
                <a:tab pos="450850" algn="l"/>
              </a:tabLst>
              <a:defRPr/>
            </a:pPr>
            <a:r>
              <a:rPr lang="es-PE" sz="2000" dirty="0" smtClean="0">
                <a:latin typeface="Calibri cuerpo"/>
              </a:rPr>
              <a:t>Los </a:t>
            </a:r>
            <a:r>
              <a:rPr lang="es-PE" sz="2000" dirty="0" smtClean="0">
                <a:latin typeface="Calibri cuerpo"/>
              </a:rPr>
              <a:t>mismos que no son utilizadas por éstas y que se encuentran registrados a favor del Estado Peruano</a:t>
            </a:r>
            <a:r>
              <a:rPr lang="es-PE" sz="2000" dirty="0" smtClean="0">
                <a:latin typeface="Calibri cuerpo"/>
              </a:rPr>
              <a:t>.</a:t>
            </a:r>
          </a:p>
          <a:p>
            <a:pPr marL="342900" lvl="1" indent="-342900" algn="just" fontAlgn="auto">
              <a:spcBef>
                <a:spcPts val="0"/>
              </a:spcBef>
              <a:spcAft>
                <a:spcPts val="0"/>
              </a:spcAft>
              <a:buFont typeface="Wingdings" panose="05000000000000000000" pitchFamily="2" charset="2"/>
              <a:buChar char="Ø"/>
              <a:defRPr/>
            </a:pPr>
            <a:r>
              <a:rPr lang="es-PE" sz="2000" dirty="0" smtClean="0">
                <a:latin typeface="Calibri cuerpo"/>
              </a:rPr>
              <a:t>Se </a:t>
            </a:r>
            <a:r>
              <a:rPr lang="es-PE" sz="2000" dirty="0" smtClean="0">
                <a:latin typeface="Calibri cuerpo"/>
              </a:rPr>
              <a:t>encuentran aptos para ejecutar posteriores actos de administración o disposición de los mismos.</a:t>
            </a:r>
            <a:r>
              <a:rPr lang="es-PE" sz="2000" dirty="0">
                <a:latin typeface="Calibri cuerpo"/>
              </a:rPr>
              <a:t> </a:t>
            </a:r>
            <a:endParaRPr lang="es-PE" sz="2000" dirty="0" smtClean="0">
              <a:latin typeface="Calibri cuerpo"/>
            </a:endParaRPr>
          </a:p>
          <a:p>
            <a:pPr marL="0" lvl="1" algn="ctr">
              <a:defRPr/>
            </a:pPr>
            <a:r>
              <a:rPr lang="es-PE" sz="2000" b="1" dirty="0" smtClean="0">
                <a:latin typeface="Calibri cuerpo"/>
              </a:rPr>
              <a:t>MEDICIÓN</a:t>
            </a:r>
          </a:p>
          <a:p>
            <a:pPr marL="0" lvl="1" algn="ctr">
              <a:defRPr/>
            </a:pPr>
            <a:endParaRPr lang="es-PE" sz="2000" b="1" dirty="0" smtClean="0">
              <a:latin typeface="Calibri cuerpo"/>
            </a:endParaRPr>
          </a:p>
          <a:p>
            <a:pPr marL="342900" lvl="1" indent="-342900" algn="just">
              <a:buFont typeface="Wingdings" panose="05000000000000000000" pitchFamily="2" charset="2"/>
              <a:buChar char="Ø"/>
              <a:defRPr/>
            </a:pPr>
            <a:r>
              <a:rPr lang="es-PE" sz="2400" dirty="0" smtClean="0"/>
              <a:t>En </a:t>
            </a:r>
            <a:r>
              <a:rPr lang="es-PE" sz="2400" dirty="0"/>
              <a:t>el caso de contar con valores mediante tasación o acumulados a partir del costo para dichos inmuebles se utilizarán dichos valores como los de </a:t>
            </a:r>
            <a:r>
              <a:rPr lang="es-PE" sz="2400" dirty="0" smtClean="0"/>
              <a:t>incorporación.</a:t>
            </a:r>
          </a:p>
          <a:p>
            <a:pPr marL="342900" lvl="1" indent="-342900" algn="just">
              <a:buFont typeface="Wingdings" panose="05000000000000000000" pitchFamily="2" charset="2"/>
              <a:buChar char="Ø"/>
              <a:defRPr/>
            </a:pPr>
            <a:r>
              <a:rPr lang="es-PE" sz="2400" dirty="0" smtClean="0"/>
              <a:t>Se </a:t>
            </a:r>
            <a:r>
              <a:rPr lang="es-PE" sz="2400" dirty="0"/>
              <a:t>identificará la fecha de origen de dicho </a:t>
            </a:r>
            <a:r>
              <a:rPr lang="es-PE" sz="2400" dirty="0" smtClean="0"/>
              <a:t>valor.</a:t>
            </a:r>
          </a:p>
          <a:p>
            <a:pPr marL="342900" lvl="1" indent="-342900" algn="just">
              <a:buFont typeface="Wingdings" panose="05000000000000000000" pitchFamily="2" charset="2"/>
              <a:buChar char="Ø"/>
              <a:defRPr/>
            </a:pPr>
            <a:r>
              <a:rPr lang="es-PE" sz="2400" dirty="0" smtClean="0"/>
              <a:t>De </a:t>
            </a:r>
            <a:r>
              <a:rPr lang="es-PE" sz="2400" dirty="0"/>
              <a:t>no ser posible identificar el valor de tasación o el acumulado se utilizará los valores de arancel</a:t>
            </a:r>
            <a:r>
              <a:rPr lang="es-PE" sz="2400" dirty="0" smtClean="0"/>
              <a:t>.</a:t>
            </a:r>
            <a:endParaRPr lang="es-PE" sz="2000" dirty="0">
              <a:latin typeface="Calibri cuerpo"/>
            </a:endParaRPr>
          </a:p>
        </p:txBody>
      </p:sp>
      <p:sp>
        <p:nvSpPr>
          <p:cNvPr id="4301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4301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8" name="7 Rectángulo redondeado"/>
          <p:cNvSpPr/>
          <p:nvPr/>
        </p:nvSpPr>
        <p:spPr>
          <a:xfrm>
            <a:off x="357158" y="142852"/>
            <a:ext cx="8572560" cy="73312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354013" indent="-354013" algn="just"/>
            <a:r>
              <a:rPr lang="es-PE" sz="2500" b="1" dirty="0" smtClean="0">
                <a:solidFill>
                  <a:schemeClr val="tx1"/>
                </a:solidFill>
                <a:latin typeface="Calibri cuerpo"/>
              </a:rPr>
              <a:t>6.</a:t>
            </a:r>
            <a:r>
              <a:rPr lang="es-PE" sz="2000" b="1" dirty="0" smtClean="0">
                <a:solidFill>
                  <a:schemeClr val="tx1"/>
                </a:solidFill>
                <a:latin typeface="Calibri cuerpo"/>
              </a:rPr>
              <a:t> METODOLOGIA PARA LA IDENTIFICACION E INCORPORACION DE EDIFICIOS Y TERRENOS EN ADMINISTRACION FUNCIONAL</a:t>
            </a:r>
            <a:endParaRPr lang="es-PE" sz="2000" b="1" dirty="0">
              <a:solidFill>
                <a:schemeClr val="tx1"/>
              </a:solidFill>
              <a:latin typeface="Calibri cuerpo"/>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número de diapositiva"/>
          <p:cNvSpPr>
            <a:spLocks noGrp="1"/>
          </p:cNvSpPr>
          <p:nvPr>
            <p:ph type="sldNum" sz="quarter" idx="12"/>
          </p:nvPr>
        </p:nvSpPr>
        <p:spPr bwMode="auto">
          <a:xfrm>
            <a:off x="8215338" y="6356350"/>
            <a:ext cx="471462"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118826A4-C4F8-4C9F-99D9-E26FCA5538C2}" type="slidenum">
              <a:rPr lang="es-PE" smtClean="0">
                <a:solidFill>
                  <a:srgbClr val="000000"/>
                </a:solidFill>
              </a:rPr>
              <a:pPr fontAlgn="base">
                <a:spcBef>
                  <a:spcPct val="0"/>
                </a:spcBef>
                <a:spcAft>
                  <a:spcPct val="0"/>
                </a:spcAft>
                <a:defRPr/>
              </a:pPr>
              <a:t>39</a:t>
            </a:fld>
            <a:endParaRPr lang="es-PE" dirty="0" smtClean="0">
              <a:solidFill>
                <a:srgbClr val="000000"/>
              </a:solidFill>
            </a:endParaRPr>
          </a:p>
        </p:txBody>
      </p:sp>
      <p:sp>
        <p:nvSpPr>
          <p:cNvPr id="46083" name="9 CuadroTexto"/>
          <p:cNvSpPr txBox="1">
            <a:spLocks noChangeArrowheads="1"/>
          </p:cNvSpPr>
          <p:nvPr/>
        </p:nvSpPr>
        <p:spPr bwMode="auto">
          <a:xfrm>
            <a:off x="323528" y="332656"/>
            <a:ext cx="8496944" cy="5755422"/>
          </a:xfrm>
          <a:prstGeom prst="rect">
            <a:avLst/>
          </a:prstGeom>
          <a:noFill/>
          <a:ln w="9525">
            <a:noFill/>
            <a:miter lim="800000"/>
            <a:headEnd/>
            <a:tailEnd/>
          </a:ln>
        </p:spPr>
        <p:txBody>
          <a:bodyPr wrap="square">
            <a:spAutoFit/>
          </a:bodyPr>
          <a:lstStyle/>
          <a:p>
            <a:pPr algn="ctr">
              <a:buClr>
                <a:schemeClr val="tx1"/>
              </a:buClr>
              <a:tabLst>
                <a:tab pos="450850" algn="l"/>
              </a:tabLst>
            </a:pPr>
            <a:r>
              <a:rPr lang="es-MX" sz="2800" b="1" dirty="0">
                <a:latin typeface="Calibri cuerpo"/>
              </a:rPr>
              <a:t>REGISTRO CONTABLE</a:t>
            </a:r>
            <a:endParaRPr lang="es-PE" sz="2800" dirty="0">
              <a:latin typeface="Calibri cuerpo"/>
            </a:endParaRPr>
          </a:p>
          <a:p>
            <a:pPr algn="just">
              <a:buClr>
                <a:schemeClr val="tx1"/>
              </a:buClr>
              <a:tabLst>
                <a:tab pos="450850" algn="l"/>
              </a:tabLst>
            </a:pPr>
            <a:endParaRPr lang="es-PE" sz="2800" dirty="0" smtClean="0">
              <a:latin typeface="Calibri cuerpo"/>
            </a:endParaRPr>
          </a:p>
          <a:p>
            <a:pPr marL="450850" indent="-450850" algn="just">
              <a:buClr>
                <a:schemeClr val="tx1"/>
              </a:buClr>
              <a:buFont typeface="Wingdings" pitchFamily="2" charset="2"/>
              <a:buChar char="Ø"/>
              <a:tabLst>
                <a:tab pos="450850" algn="l"/>
              </a:tabLst>
            </a:pPr>
            <a:r>
              <a:rPr lang="es-PE" sz="2400" dirty="0" smtClean="0">
                <a:latin typeface="Calibri cuerpo"/>
              </a:rPr>
              <a:t>La </a:t>
            </a:r>
            <a:r>
              <a:rPr lang="es-PE" sz="2400" dirty="0">
                <a:latin typeface="Calibri cuerpo"/>
              </a:rPr>
              <a:t>incorporación de los inmuebles a la contabilidad se efectuará en las cuentas de activo de acuerdo a su naturaleza.</a:t>
            </a:r>
          </a:p>
          <a:p>
            <a:pPr marL="450850" indent="-450850" algn="just">
              <a:buClr>
                <a:schemeClr val="tx1"/>
              </a:buClr>
              <a:buFont typeface="Wingdings" pitchFamily="2" charset="2"/>
              <a:buChar char="Ø"/>
              <a:tabLst>
                <a:tab pos="450850" algn="l"/>
              </a:tabLst>
            </a:pPr>
            <a:endParaRPr lang="es-PE" sz="2400" dirty="0">
              <a:latin typeface="Calibri cuerpo"/>
            </a:endParaRPr>
          </a:p>
          <a:p>
            <a:pPr marL="450850" indent="-450850" algn="just">
              <a:buClr>
                <a:schemeClr val="tx1"/>
              </a:buClr>
              <a:buFont typeface="Wingdings" pitchFamily="2" charset="2"/>
              <a:buChar char="Ø"/>
              <a:tabLst>
                <a:tab pos="450850" algn="l"/>
              </a:tabLst>
            </a:pPr>
            <a:r>
              <a:rPr lang="es-PE" sz="2400" dirty="0">
                <a:latin typeface="Calibri cuerpo"/>
              </a:rPr>
              <a:t>Se reconocerá asimismo un incremento patrimonial en la cuenta Hacienda Nacional Adicional incluyendo su depreciación acumulada</a:t>
            </a:r>
            <a:r>
              <a:rPr lang="es-PE" sz="2400" dirty="0" smtClean="0">
                <a:latin typeface="Calibri cuerpo"/>
              </a:rPr>
              <a:t>.</a:t>
            </a:r>
          </a:p>
          <a:p>
            <a:pPr marL="450850" indent="-450850" algn="just">
              <a:buClr>
                <a:schemeClr val="tx1"/>
              </a:buClr>
              <a:buFont typeface="Wingdings" pitchFamily="2" charset="2"/>
              <a:buChar char="Ø"/>
              <a:tabLst>
                <a:tab pos="450850" algn="l"/>
              </a:tabLst>
            </a:pPr>
            <a:endParaRPr lang="es-PE" sz="2400" dirty="0">
              <a:latin typeface="Calibri cuerpo"/>
            </a:endParaRPr>
          </a:p>
          <a:p>
            <a:pPr marL="450850" indent="-450850" algn="just">
              <a:buClr>
                <a:schemeClr val="tx1"/>
              </a:buClr>
              <a:buFont typeface="Wingdings" pitchFamily="2" charset="2"/>
              <a:buChar char="Ø"/>
              <a:tabLst>
                <a:tab pos="450850" algn="l"/>
              </a:tabLst>
            </a:pPr>
            <a:r>
              <a:rPr lang="es-PE" sz="2400" dirty="0">
                <a:latin typeface="Calibri cuerpo"/>
              </a:rPr>
              <a:t>Para el caso de los terrenos recibidos a título gratuito de acuerdo a lo establecido en la </a:t>
            </a:r>
            <a:r>
              <a:rPr lang="es-PE" sz="2400" b="1" dirty="0">
                <a:latin typeface="Calibri cuerpo"/>
              </a:rPr>
              <a:t>LEY Nº 29090 LEY DE REGULARIZACIÓN DE HABILITACIONES URBANAS Y DE EDIFICACIONES Y SUS MODIFICATORIAS</a:t>
            </a:r>
            <a:r>
              <a:rPr lang="es-PE" sz="2400" dirty="0">
                <a:latin typeface="Calibri cuerpo"/>
              </a:rPr>
              <a:t>, serán incluidos contablemente con la misma metodología.</a:t>
            </a:r>
            <a:endParaRPr lang="es-PE" sz="2400" dirty="0">
              <a:latin typeface="Calibri cuerpo"/>
            </a:endParaRPr>
          </a:p>
        </p:txBody>
      </p:sp>
      <p:sp>
        <p:nvSpPr>
          <p:cNvPr id="46085"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4608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1 Imagen"/>
          <p:cNvPicPr>
            <a:picLocks noChangeAspect="1" noChangeArrowheads="1"/>
          </p:cNvPicPr>
          <p:nvPr/>
        </p:nvPicPr>
        <p:blipFill>
          <a:blip r:embed="rId2" cstate="print"/>
          <a:srcRect t="14676" r="11505" b="36632"/>
          <a:stretch>
            <a:fillRect/>
          </a:stretch>
        </p:blipFill>
        <p:spPr bwMode="auto">
          <a:xfrm>
            <a:off x="642938" y="428625"/>
            <a:ext cx="7961312" cy="5715000"/>
          </a:xfrm>
          <a:prstGeom prst="rect">
            <a:avLst/>
          </a:prstGeom>
          <a:noFill/>
          <a:ln w="9525">
            <a:noFill/>
            <a:miter lim="800000"/>
            <a:headEnd/>
            <a:tailEnd/>
          </a:ln>
        </p:spPr>
      </p:pic>
      <p:sp>
        <p:nvSpPr>
          <p:cNvPr id="3" name="2 Marcador de número de diapositiva"/>
          <p:cNvSpPr>
            <a:spLocks noGrp="1"/>
          </p:cNvSpPr>
          <p:nvPr>
            <p:ph type="sldNum" sz="quarter" idx="12"/>
          </p:nvPr>
        </p:nvSpPr>
        <p:spPr>
          <a:xfrm>
            <a:off x="8286776" y="6356350"/>
            <a:ext cx="400024" cy="365125"/>
          </a:xfrm>
        </p:spPr>
        <p:txBody>
          <a:bodyPr/>
          <a:lstStyle/>
          <a:p>
            <a:pPr>
              <a:defRPr/>
            </a:pPr>
            <a:fld id="{61B884D8-24A8-43BE-84C9-26EF2A1AFC7A}" type="slidenum">
              <a:rPr lang="es-PE" smtClean="0"/>
              <a:pPr>
                <a:defRPr/>
              </a:pPr>
              <a:t>4</a:t>
            </a:fld>
            <a:endParaRPr lang="es-P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9 CuadroTexto"/>
          <p:cNvSpPr txBox="1">
            <a:spLocks noChangeArrowheads="1"/>
          </p:cNvSpPr>
          <p:nvPr/>
        </p:nvSpPr>
        <p:spPr bwMode="auto">
          <a:xfrm>
            <a:off x="357158" y="2000240"/>
            <a:ext cx="8501122" cy="4493538"/>
          </a:xfrm>
          <a:prstGeom prst="rect">
            <a:avLst/>
          </a:prstGeom>
          <a:noFill/>
          <a:ln w="9525">
            <a:noFill/>
            <a:miter lim="800000"/>
            <a:headEnd/>
            <a:tailEnd/>
          </a:ln>
        </p:spPr>
        <p:txBody>
          <a:bodyPr wrap="square">
            <a:spAutoFit/>
          </a:bodyPr>
          <a:lstStyle/>
          <a:p>
            <a:pPr marL="450850" indent="-450850" algn="just">
              <a:buFont typeface="Wingdings" pitchFamily="2" charset="2"/>
              <a:buChar char="Ø"/>
              <a:tabLst>
                <a:tab pos="450850" algn="l"/>
              </a:tabLst>
            </a:pPr>
            <a:r>
              <a:rPr lang="es-PE" sz="2600" dirty="0" smtClean="0">
                <a:latin typeface="Calibri cuerpo"/>
              </a:rPr>
              <a:t>Las propiedades de inversión son propiedades (terrenos o edificios, en su totalidad o en parte, o ambos) que se tienen para obtener rentas o plusvalía.</a:t>
            </a:r>
          </a:p>
          <a:p>
            <a:pPr marL="450850" indent="-450850" algn="just">
              <a:tabLst>
                <a:tab pos="450850" algn="l"/>
              </a:tabLst>
            </a:pPr>
            <a:endParaRPr lang="es-PE" sz="2600" dirty="0" smtClean="0">
              <a:latin typeface="Calibri cuerpo"/>
            </a:endParaRPr>
          </a:p>
          <a:p>
            <a:pPr marL="450850" indent="-450850" algn="just">
              <a:buFont typeface="Wingdings" pitchFamily="2" charset="2"/>
              <a:buChar char="Ø"/>
              <a:tabLst>
                <a:tab pos="450850" algn="l"/>
              </a:tabLst>
            </a:pPr>
            <a:r>
              <a:rPr lang="es-PE" sz="2600" dirty="0">
                <a:latin typeface="Calibri cuerpo"/>
              </a:rPr>
              <a:t> </a:t>
            </a:r>
            <a:r>
              <a:rPr lang="es-PE" sz="2600" dirty="0" smtClean="0">
                <a:latin typeface="Calibri cuerpo"/>
              </a:rPr>
              <a:t>Después de aplicar la metodología para la modificación de la vida útil y la revaluación de edificios y terrenos de acuerdo con lo dispuesto en los numerales 4 y 5, las entidades deberán reclasificar el valor en libros (neto) debitando a la cuenta</a:t>
            </a:r>
            <a:endParaRPr lang="es-PE" sz="2600" dirty="0">
              <a:latin typeface="Calibri cuerpo"/>
            </a:endParaRPr>
          </a:p>
        </p:txBody>
      </p:sp>
      <p:sp>
        <p:nvSpPr>
          <p:cNvPr id="4" name="3 Rectángulo redondeado"/>
          <p:cNvSpPr/>
          <p:nvPr/>
        </p:nvSpPr>
        <p:spPr>
          <a:xfrm>
            <a:off x="285720" y="714356"/>
            <a:ext cx="8572560" cy="1000108"/>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2800" b="1" dirty="0" smtClean="0">
                <a:solidFill>
                  <a:schemeClr val="tx1"/>
                </a:solidFill>
                <a:latin typeface="Calibri cuerpo"/>
              </a:rPr>
              <a:t>7. RECLASIFICACION DE PROPIEDADES DE INVERSION</a:t>
            </a:r>
            <a:endParaRPr lang="es-PE" sz="2800" b="1" dirty="0">
              <a:solidFill>
                <a:schemeClr val="tx1"/>
              </a:solidFill>
              <a:latin typeface="Calibri cuerpo"/>
            </a:endParaRPr>
          </a:p>
        </p:txBody>
      </p:sp>
      <p:sp>
        <p:nvSpPr>
          <p:cNvPr id="5" name="4 Marcador de número de diapositiva"/>
          <p:cNvSpPr>
            <a:spLocks noGrp="1"/>
          </p:cNvSpPr>
          <p:nvPr>
            <p:ph type="sldNum" sz="quarter" idx="12"/>
          </p:nvPr>
        </p:nvSpPr>
        <p:spPr>
          <a:xfrm>
            <a:off x="8429652" y="6421461"/>
            <a:ext cx="500066" cy="365125"/>
          </a:xfrm>
        </p:spPr>
        <p:txBody>
          <a:bodyPr/>
          <a:lstStyle/>
          <a:p>
            <a:pPr>
              <a:defRPr/>
            </a:pPr>
            <a:fld id="{61B884D8-24A8-43BE-84C9-26EF2A1AFC7A}" type="slidenum">
              <a:rPr lang="es-PE" smtClean="0"/>
              <a:pPr>
                <a:defRPr/>
              </a:pPr>
              <a:t>40</a:t>
            </a:fld>
            <a:endParaRPr lang="es-P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68A66AB4-0A5C-4C08-B5E3-786B4F0C0DF8}" type="slidenum">
              <a:rPr lang="es-PE" smtClean="0">
                <a:solidFill>
                  <a:srgbClr val="000000"/>
                </a:solidFill>
              </a:rPr>
              <a:pPr fontAlgn="base">
                <a:spcBef>
                  <a:spcPct val="0"/>
                </a:spcBef>
                <a:spcAft>
                  <a:spcPct val="0"/>
                </a:spcAft>
                <a:defRPr/>
              </a:pPr>
              <a:t>41</a:t>
            </a:fld>
            <a:endParaRPr lang="es-PE" dirty="0" smtClean="0">
              <a:solidFill>
                <a:srgbClr val="000000"/>
              </a:solidFill>
            </a:endParaRPr>
          </a:p>
        </p:txBody>
      </p:sp>
      <p:sp>
        <p:nvSpPr>
          <p:cNvPr id="4100" name="9 CuadroTexto"/>
          <p:cNvSpPr txBox="1">
            <a:spLocks noChangeArrowheads="1"/>
          </p:cNvSpPr>
          <p:nvPr/>
        </p:nvSpPr>
        <p:spPr bwMode="auto">
          <a:xfrm>
            <a:off x="827088" y="2113686"/>
            <a:ext cx="7632700" cy="4339650"/>
          </a:xfrm>
          <a:prstGeom prst="rect">
            <a:avLst/>
          </a:prstGeom>
          <a:noFill/>
          <a:ln w="9525">
            <a:noFill/>
            <a:miter lim="800000"/>
            <a:headEnd/>
            <a:tailEnd/>
          </a:ln>
        </p:spPr>
        <p:txBody>
          <a:bodyPr>
            <a:spAutoFit/>
          </a:bodyPr>
          <a:lstStyle/>
          <a:p>
            <a:pPr marL="450850" indent="-450850" algn="just" fontAlgn="auto">
              <a:spcBef>
                <a:spcPts val="0"/>
              </a:spcBef>
              <a:spcAft>
                <a:spcPts val="0"/>
              </a:spcAft>
              <a:buClr>
                <a:srgbClr val="663300"/>
              </a:buClr>
              <a:buFont typeface="Wingdings" pitchFamily="2" charset="2"/>
              <a:buChar char="Ø"/>
              <a:tabLst>
                <a:tab pos="450850" algn="l"/>
              </a:tabLst>
              <a:defRPr/>
            </a:pPr>
            <a:r>
              <a:rPr lang="es-PE" sz="2800" b="1" dirty="0" smtClean="0">
                <a:latin typeface="Calibri cuerpo"/>
              </a:rPr>
              <a:t>Director </a:t>
            </a:r>
            <a:r>
              <a:rPr lang="es-PE" sz="2800" b="1" dirty="0">
                <a:latin typeface="Calibri cuerpo"/>
              </a:rPr>
              <a:t>General de Administración</a:t>
            </a:r>
          </a:p>
          <a:p>
            <a:pPr marL="450850" indent="-450850" algn="just" fontAlgn="auto">
              <a:spcBef>
                <a:spcPts val="0"/>
              </a:spcBef>
              <a:spcAft>
                <a:spcPts val="0"/>
              </a:spcAft>
              <a:buClr>
                <a:srgbClr val="663300"/>
              </a:buClr>
              <a:buFont typeface="Wingdings" pitchFamily="2" charset="2"/>
              <a:buChar char="Ø"/>
              <a:tabLst>
                <a:tab pos="450850" algn="l"/>
              </a:tabLst>
              <a:defRPr/>
            </a:pPr>
            <a:r>
              <a:rPr lang="es-PE" sz="2800" b="1" dirty="0" smtClean="0">
                <a:latin typeface="Calibri cuerpo"/>
              </a:rPr>
              <a:t>Jefe </a:t>
            </a:r>
            <a:r>
              <a:rPr lang="es-PE" sz="2800" b="1" dirty="0">
                <a:latin typeface="Calibri cuerpo"/>
              </a:rPr>
              <a:t>de la Oficina de Control Patrimonial</a:t>
            </a:r>
          </a:p>
          <a:p>
            <a:pPr marL="450850" indent="-450850" algn="just" fontAlgn="auto">
              <a:spcBef>
                <a:spcPts val="0"/>
              </a:spcBef>
              <a:spcAft>
                <a:spcPts val="0"/>
              </a:spcAft>
              <a:buClr>
                <a:srgbClr val="663300"/>
              </a:buClr>
              <a:buFont typeface="Wingdings" pitchFamily="2" charset="2"/>
              <a:buChar char="Ø"/>
              <a:tabLst>
                <a:tab pos="450850" algn="l"/>
              </a:tabLst>
              <a:defRPr/>
            </a:pPr>
            <a:r>
              <a:rPr lang="es-PE" sz="2800" b="1" dirty="0" smtClean="0">
                <a:latin typeface="Calibri cuerpo"/>
              </a:rPr>
              <a:t>Jefe </a:t>
            </a:r>
            <a:r>
              <a:rPr lang="es-PE" sz="2800" b="1" dirty="0">
                <a:latin typeface="Calibri cuerpo"/>
              </a:rPr>
              <a:t>de la Oficina de </a:t>
            </a:r>
            <a:r>
              <a:rPr lang="es-PE" sz="2800" b="1" dirty="0" smtClean="0">
                <a:latin typeface="Calibri cuerpo"/>
              </a:rPr>
              <a:t>Contabilidad </a:t>
            </a:r>
            <a:endParaRPr lang="es-PE" sz="2800" b="1" dirty="0">
              <a:latin typeface="Calibri cuerpo"/>
            </a:endParaRPr>
          </a:p>
          <a:p>
            <a:pPr marL="908050" lvl="1" indent="-450850" algn="just" fontAlgn="auto">
              <a:spcBef>
                <a:spcPts val="0"/>
              </a:spcBef>
              <a:spcAft>
                <a:spcPts val="0"/>
              </a:spcAft>
              <a:buClr>
                <a:schemeClr val="accent6">
                  <a:lumMod val="75000"/>
                </a:schemeClr>
              </a:buClr>
              <a:tabLst>
                <a:tab pos="450850" algn="l"/>
              </a:tabLst>
              <a:defRPr/>
            </a:pPr>
            <a:endParaRPr lang="es-PE" sz="2400" dirty="0" smtClean="0">
              <a:latin typeface="+mn-lt"/>
            </a:endParaRPr>
          </a:p>
          <a:p>
            <a:pPr marL="446088" lvl="1" indent="11113" algn="just" fontAlgn="auto">
              <a:spcBef>
                <a:spcPts val="0"/>
              </a:spcBef>
              <a:spcAft>
                <a:spcPts val="0"/>
              </a:spcAft>
              <a:buClr>
                <a:schemeClr val="accent6">
                  <a:lumMod val="75000"/>
                </a:schemeClr>
              </a:buClr>
              <a:tabLst>
                <a:tab pos="450850" algn="l"/>
              </a:tabLst>
              <a:defRPr/>
            </a:pPr>
            <a:r>
              <a:rPr lang="es-PE" sz="2800" dirty="0"/>
              <a:t>La responsabilidad del registro en el Módulo </a:t>
            </a:r>
            <a:r>
              <a:rPr lang="es-PE" sz="2800" dirty="0" smtClean="0"/>
              <a:t>de Revaluación </a:t>
            </a:r>
            <a:r>
              <a:rPr lang="es-PE" sz="2800" dirty="0"/>
              <a:t>de Edificios y Terrenos  o la migración a éste estará a cargo de la </a:t>
            </a:r>
            <a:r>
              <a:rPr lang="es-PE" sz="2800" b="1" dirty="0"/>
              <a:t>OFICINA RESPONSABLE DE CONTROL PATRIMONIAL, </a:t>
            </a:r>
            <a:r>
              <a:rPr lang="es-PE" sz="2800" dirty="0"/>
              <a:t>para ello deberá efectuar previamente la conciliación con la </a:t>
            </a:r>
            <a:r>
              <a:rPr lang="es-PE" sz="2800" b="1" dirty="0"/>
              <a:t>OFICINA DE CONTABILIDAD</a:t>
            </a:r>
            <a:r>
              <a:rPr lang="es-PE" sz="2800" b="1" dirty="0" smtClean="0"/>
              <a:t>.</a:t>
            </a:r>
            <a:r>
              <a:rPr lang="es-PE" sz="2400" dirty="0">
                <a:latin typeface="+mn-lt"/>
              </a:rPr>
              <a:t> </a:t>
            </a:r>
          </a:p>
        </p:txBody>
      </p:sp>
      <p:sp>
        <p:nvSpPr>
          <p:cNvPr id="48133"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4813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6 Rectángulo redondeado"/>
          <p:cNvSpPr/>
          <p:nvPr/>
        </p:nvSpPr>
        <p:spPr>
          <a:xfrm>
            <a:off x="285720" y="342346"/>
            <a:ext cx="8572560" cy="121444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PE" sz="2800" b="1" dirty="0" smtClean="0">
                <a:solidFill>
                  <a:schemeClr val="tx1"/>
                </a:solidFill>
                <a:latin typeface="Calibri cuerpo"/>
              </a:rPr>
              <a:t>8. RESPONSABLES DEL CUMPLIMIENTO DE LA DIRECTIVA</a:t>
            </a:r>
            <a:endParaRPr lang="es-PE" sz="2800" b="1" dirty="0">
              <a:solidFill>
                <a:schemeClr val="tx1"/>
              </a:solidFill>
              <a:latin typeface="Calibri cuerpo"/>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número de diapositiva"/>
          <p:cNvSpPr>
            <a:spLocks noGrp="1"/>
          </p:cNvSpPr>
          <p:nvPr>
            <p:ph type="sldNum" sz="quarter" idx="12"/>
          </p:nvPr>
        </p:nvSpPr>
        <p:spPr bwMode="auto">
          <a:xfrm>
            <a:off x="8286776" y="6356350"/>
            <a:ext cx="400024" cy="36512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B72ABCC7-6792-4B42-8167-9F3A632702C7}" type="slidenum">
              <a:rPr lang="es-PE" smtClean="0">
                <a:solidFill>
                  <a:srgbClr val="000000"/>
                </a:solidFill>
              </a:rPr>
              <a:pPr fontAlgn="base">
                <a:spcBef>
                  <a:spcPct val="0"/>
                </a:spcBef>
                <a:spcAft>
                  <a:spcPct val="0"/>
                </a:spcAft>
                <a:defRPr/>
              </a:pPr>
              <a:t>42</a:t>
            </a:fld>
            <a:endParaRPr lang="es-PE" dirty="0" smtClean="0">
              <a:solidFill>
                <a:srgbClr val="000000"/>
              </a:solidFill>
            </a:endParaRPr>
          </a:p>
        </p:txBody>
      </p:sp>
      <p:sp>
        <p:nvSpPr>
          <p:cNvPr id="52227" name="9 CuadroTexto"/>
          <p:cNvSpPr txBox="1">
            <a:spLocks noChangeArrowheads="1"/>
          </p:cNvSpPr>
          <p:nvPr/>
        </p:nvSpPr>
        <p:spPr bwMode="auto">
          <a:xfrm>
            <a:off x="214282" y="782967"/>
            <a:ext cx="8643998" cy="6001643"/>
          </a:xfrm>
          <a:prstGeom prst="rect">
            <a:avLst/>
          </a:prstGeom>
          <a:noFill/>
          <a:ln w="9525">
            <a:noFill/>
            <a:miter lim="800000"/>
            <a:headEnd/>
            <a:tailEnd/>
          </a:ln>
        </p:spPr>
        <p:txBody>
          <a:bodyPr wrap="square">
            <a:spAutoFit/>
          </a:bodyPr>
          <a:lstStyle/>
          <a:p>
            <a:pPr marL="450850" indent="-450850" algn="just">
              <a:buFont typeface="Wingdings" pitchFamily="2" charset="2"/>
              <a:buChar char="Ø"/>
              <a:tabLst>
                <a:tab pos="450850" algn="l"/>
              </a:tabLst>
            </a:pPr>
            <a:r>
              <a:rPr lang="es-PE" sz="2400" dirty="0">
                <a:latin typeface="Calibri cuerpo"/>
              </a:rPr>
              <a:t>En los casos que la tasación es realizada por personal técnico especializado de la misma entidad, deberá seguir las disposiciones del Reglamento Nacional de Tasaciones del Perú, asimismo, deberá estar debidamente sustentado en un informe técnico.</a:t>
            </a:r>
          </a:p>
          <a:p>
            <a:pPr marL="450850" indent="-450850" algn="just">
              <a:buFont typeface="Wingdings" pitchFamily="2" charset="2"/>
              <a:buChar char="Ø"/>
              <a:tabLst>
                <a:tab pos="450850" algn="l"/>
              </a:tabLst>
            </a:pPr>
            <a:r>
              <a:rPr lang="es-PE" sz="2400" dirty="0" smtClean="0">
                <a:latin typeface="Calibri cuerpo"/>
              </a:rPr>
              <a:t>La </a:t>
            </a:r>
            <a:r>
              <a:rPr lang="es-PE" sz="2400" dirty="0">
                <a:latin typeface="Calibri cuerpo"/>
              </a:rPr>
              <a:t>revaluación de edificios deberá efectuarse luego de la modificación de la vida útil</a:t>
            </a:r>
            <a:r>
              <a:rPr lang="es-PE" sz="2400" dirty="0" smtClean="0">
                <a:latin typeface="Calibri cuerpo"/>
              </a:rPr>
              <a:t>.</a:t>
            </a:r>
          </a:p>
          <a:p>
            <a:pPr marL="450850" indent="-450850" algn="just">
              <a:tabLst>
                <a:tab pos="450850" algn="l"/>
              </a:tabLst>
            </a:pPr>
            <a:endParaRPr lang="es-PE" sz="2400" dirty="0">
              <a:latin typeface="Calibri cuerpo"/>
            </a:endParaRPr>
          </a:p>
          <a:p>
            <a:pPr marL="450850" indent="-450850" algn="just">
              <a:buFont typeface="Wingdings" pitchFamily="2" charset="2"/>
              <a:buChar char="Ø"/>
              <a:tabLst>
                <a:tab pos="450850" algn="l"/>
              </a:tabLst>
            </a:pPr>
            <a:r>
              <a:rPr lang="es-PE" sz="2400" b="1" dirty="0" smtClean="0">
                <a:latin typeface="Calibri cuerpo"/>
              </a:rPr>
              <a:t>DÉJESE SIN EFECTO EL INSTRUCTIVO N° 2 Y EL COMUNICADO Nº 001-2006-EF/93.01, EN LO QUE SE OPONGA A LA PRESENTE DIRECTIVA</a:t>
            </a:r>
            <a:r>
              <a:rPr lang="es-PE" sz="2400" dirty="0" smtClean="0">
                <a:latin typeface="Calibri cuerpo"/>
              </a:rPr>
              <a:t>.</a:t>
            </a:r>
          </a:p>
          <a:p>
            <a:pPr marL="450850" indent="-450850" algn="just">
              <a:tabLst>
                <a:tab pos="450850" algn="l"/>
              </a:tabLst>
            </a:pPr>
            <a:endParaRPr lang="es-PE" sz="2400" dirty="0" smtClean="0">
              <a:latin typeface="Calibri cuerpo"/>
            </a:endParaRPr>
          </a:p>
          <a:p>
            <a:pPr marL="450850" indent="-450850" algn="just">
              <a:buFont typeface="Wingdings" pitchFamily="2" charset="2"/>
              <a:buChar char="Ø"/>
              <a:tabLst>
                <a:tab pos="450850" algn="l"/>
              </a:tabLst>
            </a:pPr>
            <a:r>
              <a:rPr lang="es-PE" sz="2400" dirty="0" smtClean="0">
                <a:latin typeface="Calibri cuerpo"/>
              </a:rPr>
              <a:t>Los edificios serán materia de revaluación, independientemente de la denominación que se les haya dado o la cuenta contable patrimonial donde estén registrados y presentados.</a:t>
            </a:r>
          </a:p>
        </p:txBody>
      </p:sp>
      <p:sp>
        <p:nvSpPr>
          <p:cNvPr id="5222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52230"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PE">
                <a:cs typeface="Arial" charset="0"/>
              </a:rPr>
              <a:t/>
            </a:r>
            <a:br>
              <a:rPr lang="es-PE">
                <a:cs typeface="Arial" charset="0"/>
              </a:rPr>
            </a:br>
            <a:endParaRPr lang="es-PE">
              <a:cs typeface="Arial" charset="0"/>
            </a:endParaRPr>
          </a:p>
        </p:txBody>
      </p:sp>
      <p:sp>
        <p:nvSpPr>
          <p:cNvPr id="7" name="6 Rectángulo redondeado"/>
          <p:cNvSpPr/>
          <p:nvPr/>
        </p:nvSpPr>
        <p:spPr>
          <a:xfrm>
            <a:off x="357158" y="142852"/>
            <a:ext cx="8572560"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s-MX" sz="2800" b="1" dirty="0" smtClean="0">
                <a:solidFill>
                  <a:schemeClr val="tx1"/>
                </a:solidFill>
                <a:latin typeface="Calibri cuerpo"/>
              </a:rPr>
              <a:t>10. INSTRUCCIONES COMPLEMENTARIAS</a:t>
            </a:r>
            <a:endParaRPr lang="es-PE" sz="2800" b="1" dirty="0">
              <a:solidFill>
                <a:schemeClr val="tx1"/>
              </a:solidFill>
              <a:latin typeface="Calibri cuerpo"/>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060848"/>
            <a:ext cx="7772400" cy="2448272"/>
          </a:xfrm>
        </p:spPr>
        <p:txBody>
          <a:bodyPr>
            <a:noAutofit/>
          </a:bodyPr>
          <a:lstStyle/>
          <a:p>
            <a:r>
              <a:rPr lang="es-ES" b="1" dirty="0" smtClean="0">
                <a:ln w="22225">
                  <a:solidFill>
                    <a:schemeClr val="accent2"/>
                  </a:solidFill>
                  <a:prstDash val="solid"/>
                </a:ln>
                <a:solidFill>
                  <a:schemeClr val="accent2">
                    <a:lumMod val="40000"/>
                    <a:lumOff val="60000"/>
                  </a:schemeClr>
                </a:solidFill>
                <a:latin typeface="+mn-lt"/>
                <a:hlinkClick r:id="rId2" action="ppaction://hlinkfile"/>
              </a:rPr>
              <a:t>AMPLIACION DE FECHA DE REGISTRO DE INFORMACION EN EL MODULO DE REVALUACION</a:t>
            </a:r>
            <a:endParaRPr lang="es-ES" b="1" dirty="0">
              <a:ln w="22225">
                <a:solidFill>
                  <a:schemeClr val="accent2"/>
                </a:solidFill>
                <a:prstDash val="solid"/>
              </a:ln>
              <a:solidFill>
                <a:schemeClr val="accent2">
                  <a:lumMod val="40000"/>
                  <a:lumOff val="60000"/>
                </a:schemeClr>
              </a:solidFill>
              <a:latin typeface="+mn-lt"/>
            </a:endParaRPr>
          </a:p>
        </p:txBody>
      </p:sp>
    </p:spTree>
    <p:extLst>
      <p:ext uri="{BB962C8B-B14F-4D97-AF65-F5344CB8AC3E}">
        <p14:creationId xmlns:p14="http://schemas.microsoft.com/office/powerpoint/2010/main" val="8984102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7504" y="1817390"/>
            <a:ext cx="8856984" cy="2547714"/>
          </a:xfrm>
        </p:spPr>
        <p:txBody>
          <a:bodyPr>
            <a:normAutofit/>
          </a:bodyPr>
          <a:lstStyle/>
          <a:p>
            <a:r>
              <a:rPr lang="es-ES" sz="4800" b="1" dirty="0" smtClean="0">
                <a:ln w="22225">
                  <a:solidFill>
                    <a:schemeClr val="accent2"/>
                  </a:solidFill>
                  <a:prstDash val="solid"/>
                </a:ln>
                <a:solidFill>
                  <a:schemeClr val="accent2">
                    <a:lumMod val="40000"/>
                    <a:lumOff val="60000"/>
                  </a:schemeClr>
                </a:solidFill>
                <a:latin typeface="+mn-lt"/>
                <a:hlinkClick r:id="rId2" action="ppaction://hlinkfile"/>
              </a:rPr>
              <a:t>MODIFICACIONES DE LA REVALUACION DE EDIFICIOS Y TERRENOS</a:t>
            </a:r>
            <a:endParaRPr lang="es-ES" sz="4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5791635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412776"/>
            <a:ext cx="7772400" cy="3746847"/>
          </a:xfrm>
        </p:spPr>
        <p:txBody>
          <a:bodyPr>
            <a:normAutofit/>
          </a:bodyPr>
          <a:lstStyle/>
          <a:p>
            <a:r>
              <a:rPr lang="es-ES" b="1" dirty="0" smtClean="0">
                <a:ln w="22225">
                  <a:solidFill>
                    <a:schemeClr val="accent2"/>
                  </a:solidFill>
                  <a:prstDash val="solid"/>
                </a:ln>
                <a:solidFill>
                  <a:schemeClr val="accent2">
                    <a:lumMod val="40000"/>
                    <a:lumOff val="60000"/>
                  </a:schemeClr>
                </a:solidFill>
                <a:hlinkClick r:id="rId2" action="ppaction://hlinkfile"/>
              </a:rPr>
              <a:t>ADMINISTRACION FUNCIONAL</a:t>
            </a:r>
            <a:br>
              <a:rPr lang="es-ES" b="1" dirty="0" smtClean="0">
                <a:ln w="22225">
                  <a:solidFill>
                    <a:schemeClr val="accent2"/>
                  </a:solidFill>
                  <a:prstDash val="solid"/>
                </a:ln>
                <a:solidFill>
                  <a:schemeClr val="accent2">
                    <a:lumMod val="40000"/>
                    <a:lumOff val="60000"/>
                  </a:schemeClr>
                </a:solidFill>
                <a:hlinkClick r:id="rId2" action="ppaction://hlinkfile"/>
              </a:rPr>
            </a:br>
            <a:r>
              <a:rPr lang="es-ES" b="1" dirty="0">
                <a:ln w="22225">
                  <a:solidFill>
                    <a:schemeClr val="accent2"/>
                  </a:solidFill>
                  <a:prstDash val="solid"/>
                </a:ln>
                <a:solidFill>
                  <a:schemeClr val="accent2">
                    <a:lumMod val="40000"/>
                    <a:lumOff val="60000"/>
                  </a:schemeClr>
                </a:solidFill>
                <a:hlinkClick r:id="rId2" action="ppaction://hlinkfile"/>
              </a:rPr>
              <a:t/>
            </a:r>
            <a:br>
              <a:rPr lang="es-ES" b="1" dirty="0">
                <a:ln w="22225">
                  <a:solidFill>
                    <a:schemeClr val="accent2"/>
                  </a:solidFill>
                  <a:prstDash val="solid"/>
                </a:ln>
                <a:solidFill>
                  <a:schemeClr val="accent2">
                    <a:lumMod val="40000"/>
                    <a:lumOff val="60000"/>
                  </a:schemeClr>
                </a:solidFill>
                <a:hlinkClick r:id="rId2" action="ppaction://hlinkfile"/>
              </a:rPr>
            </a:br>
            <a:r>
              <a:rPr lang="es-ES" b="1" dirty="0" smtClean="0">
                <a:ln w="22225">
                  <a:solidFill>
                    <a:schemeClr val="accent2"/>
                  </a:solidFill>
                  <a:prstDash val="solid"/>
                </a:ln>
                <a:solidFill>
                  <a:schemeClr val="accent2">
                    <a:lumMod val="40000"/>
                    <a:lumOff val="60000"/>
                  </a:schemeClr>
                </a:solidFill>
                <a:hlinkClick r:id="rId2" action="ppaction://hlinkfile"/>
              </a:rPr>
              <a:t>CASOS PRACTICOS</a:t>
            </a:r>
            <a:endParaRPr lang="es-ES"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42587321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3568" y="1484784"/>
            <a:ext cx="7772400" cy="2262113"/>
          </a:xfrm>
        </p:spPr>
        <p:txBody>
          <a:bodyPr>
            <a:normAutofit fontScale="90000"/>
          </a:bodyPr>
          <a:lstStyle/>
          <a:p>
            <a:r>
              <a:rPr lang="es-ES" dirty="0" smtClean="0"/>
              <a:t/>
            </a:r>
            <a:br>
              <a:rPr lang="es-ES" dirty="0" smtClean="0"/>
            </a:br>
            <a:r>
              <a:rPr lang="es-ES" dirty="0"/>
              <a:t/>
            </a:r>
            <a:br>
              <a:rPr lang="es-ES" dirty="0"/>
            </a:br>
            <a:r>
              <a:rPr lang="es-ES" b="1" dirty="0" smtClean="0">
                <a:ln w="12700">
                  <a:solidFill>
                    <a:srgbClr val="0070C0"/>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PROPIEDADES DE INVERSION</a:t>
            </a:r>
            <a:br>
              <a:rPr lang="es-ES" b="1" dirty="0" smtClean="0">
                <a:ln w="12700">
                  <a:solidFill>
                    <a:srgbClr val="0070C0"/>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br>
            <a:r>
              <a:rPr lang="es-ES" b="1" dirty="0" smtClean="0">
                <a:ln w="12700">
                  <a:solidFill>
                    <a:srgbClr val="0070C0"/>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
            </a:r>
            <a:br>
              <a:rPr lang="es-ES" b="1" dirty="0" smtClean="0">
                <a:ln w="12700">
                  <a:solidFill>
                    <a:srgbClr val="0070C0"/>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br>
            <a:r>
              <a:rPr lang="es-ES" b="1" dirty="0" smtClean="0">
                <a:ln w="12700">
                  <a:solidFill>
                    <a:srgbClr val="0070C0"/>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hlinkClick r:id="rId2" action="ppaction://hlinkfile"/>
              </a:rPr>
              <a:t>CASOS PRACTICOS</a:t>
            </a:r>
            <a:r>
              <a:rPr lang="es-ES" b="1" dirty="0" smtClean="0">
                <a:hlinkClick r:id="rId2" action="ppaction://hlinkfile"/>
              </a:rPr>
              <a:t/>
            </a:r>
            <a:br>
              <a:rPr lang="es-ES" b="1" dirty="0" smtClean="0">
                <a:hlinkClick r:id="rId2" action="ppaction://hlinkfile"/>
              </a:rPr>
            </a:br>
            <a:r>
              <a:rPr lang="es-ES" dirty="0"/>
              <a:t/>
            </a:r>
            <a:br>
              <a:rPr lang="es-ES" dirty="0"/>
            </a:br>
            <a:endParaRPr lang="es-ES" dirty="0"/>
          </a:p>
        </p:txBody>
      </p:sp>
    </p:spTree>
    <p:extLst>
      <p:ext uri="{BB962C8B-B14F-4D97-AF65-F5344CB8AC3E}">
        <p14:creationId xmlns:p14="http://schemas.microsoft.com/office/powerpoint/2010/main" val="24215328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7504" y="44624"/>
            <a:ext cx="8928992" cy="6468437"/>
          </a:xfrm>
          <a:prstGeom prst="rect">
            <a:avLst/>
          </a:prstGeom>
        </p:spPr>
        <p:txBody>
          <a:bodyPr wrap="square">
            <a:spAutoFit/>
          </a:bodyPr>
          <a:lstStyle/>
          <a:p>
            <a:pPr algn="ctr">
              <a:spcAft>
                <a:spcPts val="800"/>
              </a:spcAft>
            </a:pPr>
            <a:r>
              <a:rPr lang="es-ES" sz="2000" b="1" dirty="0" smtClean="0">
                <a:ea typeface="PMingLiU" panose="02020500000000000000" pitchFamily="18" charset="-120"/>
                <a:cs typeface="Arial" panose="020B0604020202020204" pitchFamily="34" charset="0"/>
              </a:rPr>
              <a:t>RECOMENDACIONES </a:t>
            </a:r>
            <a:r>
              <a:rPr lang="es-ES" sz="2000" b="1" dirty="0">
                <a:ea typeface="PMingLiU" panose="02020500000000000000" pitchFamily="18" charset="-120"/>
                <a:cs typeface="Arial" panose="020B0604020202020204" pitchFamily="34" charset="0"/>
              </a:rPr>
              <a:t>DE LA CONTRALORIA </a:t>
            </a:r>
            <a:r>
              <a:rPr lang="es-ES" sz="2000" b="1" dirty="0" smtClean="0">
                <a:ea typeface="PMingLiU" panose="02020500000000000000" pitchFamily="18" charset="-120"/>
                <a:cs typeface="Arial" panose="020B0604020202020204" pitchFamily="34" charset="0"/>
              </a:rPr>
              <a:t>GENERAL </a:t>
            </a:r>
            <a:r>
              <a:rPr lang="es-ES" sz="2000" b="1" dirty="0">
                <a:ea typeface="PMingLiU" panose="02020500000000000000" pitchFamily="18" charset="-120"/>
                <a:cs typeface="Arial" panose="020B0604020202020204" pitchFamily="34" charset="0"/>
              </a:rPr>
              <a:t>DE LA REPUBLICA</a:t>
            </a:r>
            <a:endParaRPr lang="es-ES" sz="2000" dirty="0">
              <a:ea typeface="PMingLiU" panose="02020500000000000000" pitchFamily="18" charset="-120"/>
              <a:cs typeface="Arial" panose="020B0604020202020204" pitchFamily="34" charset="0"/>
            </a:endParaRPr>
          </a:p>
          <a:p>
            <a:pPr algn="ctr">
              <a:spcAft>
                <a:spcPts val="800"/>
              </a:spcAft>
            </a:pPr>
            <a:r>
              <a:rPr lang="es-ES" sz="2000" b="1" dirty="0" smtClean="0">
                <a:ea typeface="PMingLiU" panose="02020500000000000000" pitchFamily="18" charset="-120"/>
                <a:cs typeface="Arial" panose="020B0604020202020204" pitchFamily="34" charset="0"/>
              </a:rPr>
              <a:t>A </a:t>
            </a:r>
            <a:r>
              <a:rPr lang="es-ES" sz="2000" b="1" dirty="0">
                <a:ea typeface="PMingLiU" panose="02020500000000000000" pitchFamily="18" charset="-120"/>
                <a:cs typeface="Arial" panose="020B0604020202020204" pitchFamily="34" charset="0"/>
              </a:rPr>
              <a:t>LA AUDITORIA </a:t>
            </a:r>
            <a:r>
              <a:rPr lang="es-ES" sz="2000" b="1" dirty="0">
                <a:ea typeface="PMingLiU" panose="02020500000000000000" pitchFamily="18" charset="-120"/>
              </a:rPr>
              <a:t> DE LA CUENTA GENERAL DE LA REPUBLICA EJERCICIO 2014</a:t>
            </a:r>
            <a:endParaRPr lang="es-ES" sz="2000" dirty="0"/>
          </a:p>
          <a:p>
            <a:pPr marL="180340" indent="-180340" algn="just">
              <a:spcAft>
                <a:spcPts val="600"/>
              </a:spcAft>
              <a:tabLst>
                <a:tab pos="180340" algn="l"/>
                <a:tab pos="1028700" algn="l"/>
                <a:tab pos="1143000" algn="l"/>
              </a:tabLst>
            </a:pPr>
            <a:endParaRPr lang="es-ES" sz="2400" b="1" u="sng" dirty="0" smtClean="0">
              <a:ea typeface="Times New Roman" panose="02020603050405020304" pitchFamily="18" charset="0"/>
            </a:endParaRPr>
          </a:p>
          <a:p>
            <a:pPr marL="180340" indent="-180340" algn="just">
              <a:spcAft>
                <a:spcPts val="600"/>
              </a:spcAft>
              <a:tabLst>
                <a:tab pos="180340" algn="l"/>
                <a:tab pos="1028700" algn="l"/>
                <a:tab pos="1143000" algn="l"/>
              </a:tabLst>
            </a:pPr>
            <a:r>
              <a:rPr lang="es-ES" sz="2400" b="1" u="sng" dirty="0" smtClean="0">
                <a:ea typeface="Times New Roman" panose="02020603050405020304" pitchFamily="18" charset="0"/>
              </a:rPr>
              <a:t>RECOMENDACIÓN </a:t>
            </a:r>
            <a:r>
              <a:rPr lang="es-ES" sz="2400" b="1" u="sng" dirty="0">
                <a:ea typeface="Times New Roman" panose="02020603050405020304" pitchFamily="18" charset="0"/>
              </a:rPr>
              <a:t>2.2 </a:t>
            </a:r>
            <a:endParaRPr lang="es-ES" sz="2400" dirty="0">
              <a:ea typeface="Times New Roman" panose="02020603050405020304" pitchFamily="18" charset="0"/>
            </a:endParaRPr>
          </a:p>
          <a:p>
            <a:pPr marL="180340" indent="-180340" algn="just">
              <a:spcAft>
                <a:spcPts val="600"/>
              </a:spcAft>
              <a:tabLst>
                <a:tab pos="180340" algn="l"/>
                <a:tab pos="1028700" algn="l"/>
                <a:tab pos="1143000" algn="l"/>
              </a:tabLst>
            </a:pPr>
            <a:r>
              <a:rPr lang="es-ES" sz="2400" dirty="0">
                <a:ea typeface="Times New Roman" panose="02020603050405020304" pitchFamily="18" charset="0"/>
              </a:rPr>
              <a:t>	Deberá instruir a los responsables de las áreas de control patrimonial, a realizar las actividades siguientes: </a:t>
            </a:r>
          </a:p>
          <a:p>
            <a:pPr marL="342900" lvl="0" indent="-342900" algn="just">
              <a:spcAft>
                <a:spcPts val="600"/>
              </a:spcAft>
              <a:buFont typeface="Arial" panose="020B0604020202020204" pitchFamily="34" charset="0"/>
              <a:buAutoNum type="alphaLcParenR"/>
            </a:pPr>
            <a:r>
              <a:rPr lang="es-ES" sz="2400" dirty="0">
                <a:ea typeface="Times New Roman" panose="02020603050405020304" pitchFamily="18" charset="0"/>
              </a:rPr>
              <a:t>Actualización de base de datos de edificios y terrenos; previo inventario físico que asegure su identificación, existencia, propiedad y uso.</a:t>
            </a:r>
          </a:p>
          <a:p>
            <a:pPr marL="342900" lvl="0" indent="-342900" algn="just">
              <a:spcAft>
                <a:spcPts val="600"/>
              </a:spcAft>
              <a:buFont typeface="Arial" panose="020B0604020202020204" pitchFamily="34" charset="0"/>
              <a:buAutoNum type="alphaLcParenR"/>
              <a:tabLst>
                <a:tab pos="450215" algn="l"/>
                <a:tab pos="1028700" algn="l"/>
              </a:tabLst>
            </a:pPr>
            <a:r>
              <a:rPr lang="es-ES" sz="2400" dirty="0">
                <a:ea typeface="Times New Roman" panose="02020603050405020304" pitchFamily="18" charset="0"/>
              </a:rPr>
              <a:t>Aseguramiento del archivo de documentación soporte, tales como:</a:t>
            </a:r>
          </a:p>
          <a:p>
            <a:pPr marL="342900" lvl="0" indent="-342900" algn="just">
              <a:spcAft>
                <a:spcPts val="0"/>
              </a:spcAft>
              <a:buFont typeface="Symbol" panose="05050102010706020507" pitchFamily="18" charset="2"/>
              <a:buChar char=""/>
              <a:tabLst>
                <a:tab pos="540385" algn="l"/>
                <a:tab pos="1143000" algn="l"/>
              </a:tabLst>
            </a:pPr>
            <a:r>
              <a:rPr lang="es-ES" sz="2400" dirty="0">
                <a:ea typeface="Times New Roman" panose="02020603050405020304" pitchFamily="18" charset="0"/>
              </a:rPr>
              <a:t>De la propiedad por compra, tasación, construcción o transferencia de los edificios, y/o   terrenos.</a:t>
            </a:r>
          </a:p>
          <a:p>
            <a:pPr marL="342900" lvl="0" indent="-342900" algn="just">
              <a:spcAft>
                <a:spcPts val="0"/>
              </a:spcAft>
              <a:buFont typeface="Symbol" panose="05050102010706020507" pitchFamily="18" charset="2"/>
              <a:buChar char=""/>
              <a:tabLst>
                <a:tab pos="540385" algn="l"/>
              </a:tabLst>
            </a:pPr>
            <a:r>
              <a:rPr lang="es-ES" sz="2400" dirty="0">
                <a:ea typeface="Times New Roman" panose="02020603050405020304" pitchFamily="18" charset="0"/>
              </a:rPr>
              <a:t>Declaraciones juradas anuales, declaraciones de fábrica, memorias, planos entre otros.</a:t>
            </a:r>
          </a:p>
          <a:p>
            <a:pPr marL="342900" lvl="0" indent="-342900" algn="just">
              <a:spcAft>
                <a:spcPts val="600"/>
              </a:spcAft>
              <a:buFont typeface="Symbol" panose="05050102010706020507" pitchFamily="18" charset="2"/>
              <a:buChar char=""/>
              <a:tabLst>
                <a:tab pos="180340" algn="l"/>
                <a:tab pos="540385" algn="l"/>
              </a:tabLst>
            </a:pPr>
            <a:r>
              <a:rPr lang="es-ES" sz="2400" dirty="0">
                <a:ea typeface="Times New Roman" panose="02020603050405020304" pitchFamily="18" charset="0"/>
              </a:rPr>
              <a:t>Certificados de los Registros Públicos, Actas de Transferencia u otros que prueben su propiedad, restricciones de uso y otros”.</a:t>
            </a:r>
            <a:endParaRPr lang="es-ES" sz="2400" dirty="0">
              <a:effectLst/>
              <a:ea typeface="Times New Roman" panose="02020603050405020304" pitchFamily="18" charset="0"/>
            </a:endParaRPr>
          </a:p>
        </p:txBody>
      </p:sp>
    </p:spTree>
    <p:extLst>
      <p:ext uri="{BB962C8B-B14F-4D97-AF65-F5344CB8AC3E}">
        <p14:creationId xmlns:p14="http://schemas.microsoft.com/office/powerpoint/2010/main" val="22316828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 Título"/>
          <p:cNvSpPr txBox="1">
            <a:spLocks/>
          </p:cNvSpPr>
          <p:nvPr/>
        </p:nvSpPr>
        <p:spPr>
          <a:xfrm>
            <a:off x="4184650" y="6215063"/>
            <a:ext cx="3744913" cy="620712"/>
          </a:xfrm>
          <a:prstGeom prst="rect">
            <a:avLst/>
          </a:prstGeom>
        </p:spPr>
        <p:txBody>
          <a:bodyPr anchor="ctr"/>
          <a:lstStyle/>
          <a:p>
            <a:pPr>
              <a:spcBef>
                <a:spcPct val="0"/>
              </a:spcBef>
              <a:defRPr/>
            </a:pPr>
            <a:endParaRPr lang="es-ES" sz="1600" b="1" i="1" kern="1500" dirty="0">
              <a:solidFill>
                <a:srgbClr val="FFFFFF"/>
              </a:solidFill>
            </a:endParaRPr>
          </a:p>
        </p:txBody>
      </p:sp>
      <p:sp>
        <p:nvSpPr>
          <p:cNvPr id="21" name="12 CuadroTexto"/>
          <p:cNvSpPr txBox="1">
            <a:spLocks noChangeArrowheads="1"/>
          </p:cNvSpPr>
          <p:nvPr/>
        </p:nvSpPr>
        <p:spPr bwMode="auto">
          <a:xfrm flipH="1">
            <a:off x="2368277" y="5812732"/>
            <a:ext cx="6524203" cy="769441"/>
          </a:xfrm>
          <a:prstGeom prst="rect">
            <a:avLst/>
          </a:prstGeom>
          <a:noFill/>
          <a:ln w="9525">
            <a:noFill/>
            <a:miter lim="800000"/>
            <a:headEnd/>
            <a:tailEnd/>
          </a:ln>
        </p:spPr>
        <p:txBody>
          <a:bodyPr wrap="square">
            <a:spAutoFit/>
          </a:bodyPr>
          <a:lstStyle/>
          <a:p>
            <a:pPr>
              <a:lnSpc>
                <a:spcPct val="110000"/>
              </a:lnSpc>
            </a:pPr>
            <a:r>
              <a:rPr lang="es-ES" sz="2000" b="1" dirty="0" smtClean="0">
                <a:latin typeface="Calibri" pitchFamily="34" charset="0"/>
              </a:rPr>
              <a:t>Dirección </a:t>
            </a:r>
            <a:r>
              <a:rPr lang="es-ES" sz="2000" b="1" dirty="0">
                <a:latin typeface="Calibri" pitchFamily="34" charset="0"/>
              </a:rPr>
              <a:t>General  de Contabilidad Pública</a:t>
            </a:r>
          </a:p>
          <a:p>
            <a:pPr>
              <a:lnSpc>
                <a:spcPct val="110000"/>
              </a:lnSpc>
            </a:pPr>
            <a:r>
              <a:rPr lang="es-ES" sz="2000" b="0" dirty="0" smtClean="0">
                <a:latin typeface="Calibri" pitchFamily="34" charset="0"/>
              </a:rPr>
              <a:t>Lima,  </a:t>
            </a:r>
            <a:r>
              <a:rPr lang="es-ES" sz="2000" dirty="0" smtClean="0">
                <a:latin typeface="Calibri" pitchFamily="34" charset="0"/>
              </a:rPr>
              <a:t>diciembre </a:t>
            </a:r>
            <a:r>
              <a:rPr lang="es-ES" sz="2000" b="0" dirty="0" smtClean="0">
                <a:latin typeface="Calibri" pitchFamily="34" charset="0"/>
              </a:rPr>
              <a:t>de 2015</a:t>
            </a:r>
            <a:endParaRPr lang="es-ES" sz="2000" b="0" dirty="0">
              <a:latin typeface="Calibri" pitchFamily="34" charset="0"/>
            </a:endParaRPr>
          </a:p>
        </p:txBody>
      </p:sp>
      <p:sp>
        <p:nvSpPr>
          <p:cNvPr id="23" name="1 Título"/>
          <p:cNvSpPr txBox="1">
            <a:spLocks/>
          </p:cNvSpPr>
          <p:nvPr/>
        </p:nvSpPr>
        <p:spPr bwMode="auto">
          <a:xfrm>
            <a:off x="3603654" y="2273302"/>
            <a:ext cx="5254626" cy="151288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p>
            <a:pPr marL="469900" marR="0" lvl="0" indent="-469900" algn="l" defTabSz="914400" rtl="0" eaLnBrk="0" fontAlgn="auto" latinLnBrk="0" hangingPunct="0">
              <a:lnSpc>
                <a:spcPct val="100000"/>
              </a:lnSpc>
              <a:spcBef>
                <a:spcPct val="0"/>
              </a:spcBef>
              <a:spcAft>
                <a:spcPts val="0"/>
              </a:spcAft>
              <a:buClr>
                <a:schemeClr val="accent2"/>
              </a:buClr>
              <a:buSzTx/>
              <a:tabLst/>
              <a:defRPr/>
            </a:pPr>
            <a:endParaRPr kumimoji="0" lang="es-ES" sz="2800" b="1" i="0" u="none" strike="noStrike" kern="1500" cap="none" spc="0" normalizeH="0" baseline="0" noProof="0" dirty="0">
              <a:ln>
                <a:noFill/>
              </a:ln>
              <a:solidFill>
                <a:schemeClr val="tx1"/>
              </a:solidFill>
              <a:effectLst/>
              <a:uLnTx/>
              <a:uFillTx/>
              <a:latin typeface="Calibri" pitchFamily="34" charset="0"/>
              <a:ea typeface="+mn-ea"/>
              <a:cs typeface="+mn-cs"/>
            </a:endParaRPr>
          </a:p>
        </p:txBody>
      </p:sp>
      <p:sp>
        <p:nvSpPr>
          <p:cNvPr id="14" name="13 CuadroTexto"/>
          <p:cNvSpPr txBox="1"/>
          <p:nvPr/>
        </p:nvSpPr>
        <p:spPr>
          <a:xfrm>
            <a:off x="323528" y="1844824"/>
            <a:ext cx="8534752" cy="3539430"/>
          </a:xfrm>
          <a:prstGeom prst="rect">
            <a:avLst/>
          </a:prstGeom>
          <a:noFill/>
        </p:spPr>
        <p:txBody>
          <a:bodyPr wrap="square" rtlCol="0">
            <a:spAutoFit/>
          </a:bodyPr>
          <a:lstStyle/>
          <a:p>
            <a:r>
              <a:rPr lang="es-PE" sz="3200" dirty="0" smtClean="0"/>
              <a:t>En el portal del MEF:</a:t>
            </a:r>
          </a:p>
          <a:p>
            <a:pPr>
              <a:lnSpc>
                <a:spcPct val="150000"/>
              </a:lnSpc>
            </a:pPr>
            <a:r>
              <a:rPr lang="es-PE" sz="3200" b="1" dirty="0" smtClean="0">
                <a:solidFill>
                  <a:schemeClr val="accent1"/>
                </a:solidFill>
              </a:rPr>
              <a:t>www.mef.gob.pe</a:t>
            </a:r>
          </a:p>
          <a:p>
            <a:pPr>
              <a:lnSpc>
                <a:spcPct val="150000"/>
              </a:lnSpc>
            </a:pPr>
            <a:r>
              <a:rPr lang="es-PE" sz="3200" dirty="0" smtClean="0"/>
              <a:t>Contabilidad </a:t>
            </a:r>
            <a:r>
              <a:rPr lang="es-PE" sz="3200" dirty="0" smtClean="0"/>
              <a:t>Pública</a:t>
            </a:r>
          </a:p>
          <a:p>
            <a:pPr>
              <a:lnSpc>
                <a:spcPct val="150000"/>
              </a:lnSpc>
            </a:pPr>
            <a:r>
              <a:rPr lang="es-PE" sz="3200" dirty="0" smtClean="0"/>
              <a:t>Preguntas Frecuentes</a:t>
            </a:r>
          </a:p>
          <a:p>
            <a:pPr>
              <a:lnSpc>
                <a:spcPct val="150000"/>
              </a:lnSpc>
            </a:pPr>
            <a:r>
              <a:rPr lang="es-PE" sz="3200" dirty="0" smtClean="0"/>
              <a:t>Revaluación y Modificación de la Vida Útil</a:t>
            </a:r>
            <a:endParaRPr lang="es-PE" sz="3200" dirty="0"/>
          </a:p>
        </p:txBody>
      </p:sp>
      <p:sp>
        <p:nvSpPr>
          <p:cNvPr id="16" name="15 CuadroTexto"/>
          <p:cNvSpPr txBox="1"/>
          <p:nvPr/>
        </p:nvSpPr>
        <p:spPr>
          <a:xfrm>
            <a:off x="1619672" y="1052736"/>
            <a:ext cx="5500726" cy="553998"/>
          </a:xfrm>
          <a:prstGeom prst="rect">
            <a:avLst/>
          </a:prstGeom>
          <a:noFill/>
        </p:spPr>
        <p:txBody>
          <a:bodyPr wrap="square" rtlCol="0">
            <a:spAutoFit/>
          </a:bodyPr>
          <a:lstStyle/>
          <a:p>
            <a:pPr algn="ctr"/>
            <a:r>
              <a:rPr lang="es-PE" sz="3000" b="1" dirty="0" smtClean="0">
                <a:latin typeface="Calibri cuerpo"/>
              </a:rPr>
              <a:t>PREGUNTAS FRECUENTES</a:t>
            </a:r>
            <a:endParaRPr lang="es-PE" sz="3000" b="1" dirty="0">
              <a:latin typeface="Calibri cuerpo"/>
            </a:endParaRPr>
          </a:p>
        </p:txBody>
      </p:sp>
    </p:spTree>
    <p:extLst>
      <p:ext uri="{BB962C8B-B14F-4D97-AF65-F5344CB8AC3E}">
        <p14:creationId xmlns:p14="http://schemas.microsoft.com/office/powerpoint/2010/main" val="758203227"/>
      </p:ext>
    </p:extLst>
  </p:cSld>
  <p:clrMapOvr>
    <a:masterClrMapping/>
  </p:clrMapOvr>
  <p:transition spd="med">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678175"/>
            <a:ext cx="7560840" cy="2246769"/>
          </a:xfrm>
          <a:prstGeom prst="rect">
            <a:avLst/>
          </a:prstGeom>
        </p:spPr>
        <p:txBody>
          <a:bodyPr wrap="square">
            <a:spAutoFit/>
          </a:bodyPr>
          <a:lstStyle/>
          <a:p>
            <a:pPr algn="just"/>
            <a:r>
              <a:rPr lang="es-ES" sz="2800" b="1" dirty="0">
                <a:solidFill>
                  <a:srgbClr val="7030A0"/>
                </a:solidFill>
              </a:rPr>
              <a:t>17. ¿Debo analizar previamente la cuenta 1501.0299 “Otros Edificios no Residenciales” para determinar si se han registrado adecuadamente unidades de activo que cumplen con la condición para denominarse “edificios</a:t>
            </a:r>
            <a:r>
              <a:rPr lang="es-ES" sz="2800" b="1" dirty="0" smtClean="0">
                <a:solidFill>
                  <a:srgbClr val="7030A0"/>
                </a:solidFill>
              </a:rPr>
              <a:t>”?</a:t>
            </a:r>
            <a:endParaRPr lang="es-ES" sz="2800" b="1" dirty="0">
              <a:solidFill>
                <a:srgbClr val="7030A0"/>
              </a:solidFill>
            </a:endParaRPr>
          </a:p>
        </p:txBody>
      </p:sp>
      <p:sp>
        <p:nvSpPr>
          <p:cNvPr id="3" name="Rectángulo 2"/>
          <p:cNvSpPr/>
          <p:nvPr/>
        </p:nvSpPr>
        <p:spPr>
          <a:xfrm>
            <a:off x="611560" y="3271624"/>
            <a:ext cx="7560840" cy="2677656"/>
          </a:xfrm>
          <a:prstGeom prst="rect">
            <a:avLst/>
          </a:prstGeom>
        </p:spPr>
        <p:txBody>
          <a:bodyPr wrap="square">
            <a:spAutoFit/>
          </a:bodyPr>
          <a:lstStyle/>
          <a:p>
            <a:pPr algn="just"/>
            <a:r>
              <a:rPr lang="es-ES" sz="2800" dirty="0"/>
              <a:t>Las entidades deberán analizar la naturaleza de las unidades de activo registradas en la subcuenta 1501.0299 “Otros Edificios No Residenciales”,” para el adecuado cumplimiento de la Directiva 002-2014-EF/51.01; para ello, deberán tener como base los siguientes criterios concurrentes.</a:t>
            </a:r>
            <a:endParaRPr lang="es-ES" sz="2800" dirty="0"/>
          </a:p>
        </p:txBody>
      </p:sp>
    </p:spTree>
    <p:extLst>
      <p:ext uri="{BB962C8B-B14F-4D97-AF65-F5344CB8AC3E}">
        <p14:creationId xmlns:p14="http://schemas.microsoft.com/office/powerpoint/2010/main" val="2339695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1 Imagen"/>
          <p:cNvPicPr>
            <a:picLocks noChangeAspect="1" noChangeArrowheads="1"/>
          </p:cNvPicPr>
          <p:nvPr/>
        </p:nvPicPr>
        <p:blipFill>
          <a:blip r:embed="rId2" cstate="print"/>
          <a:srcRect l="7497" t="17166" r="14050" b="16566"/>
          <a:stretch>
            <a:fillRect/>
          </a:stretch>
        </p:blipFill>
        <p:spPr bwMode="auto">
          <a:xfrm>
            <a:off x="1000125" y="142875"/>
            <a:ext cx="7500938" cy="6572250"/>
          </a:xfrm>
          <a:prstGeom prst="rect">
            <a:avLst/>
          </a:prstGeom>
          <a:noFill/>
          <a:ln w="9525">
            <a:noFill/>
            <a:miter lim="800000"/>
            <a:headEnd/>
            <a:tailEnd/>
          </a:ln>
        </p:spPr>
      </p:pic>
      <p:sp>
        <p:nvSpPr>
          <p:cNvPr id="3" name="2 Marcador de número de diapositiva"/>
          <p:cNvSpPr>
            <a:spLocks noGrp="1"/>
          </p:cNvSpPr>
          <p:nvPr>
            <p:ph type="sldNum" sz="quarter" idx="12"/>
          </p:nvPr>
        </p:nvSpPr>
        <p:spPr>
          <a:xfrm>
            <a:off x="8215338" y="6356350"/>
            <a:ext cx="471462" cy="365125"/>
          </a:xfrm>
        </p:spPr>
        <p:txBody>
          <a:bodyPr/>
          <a:lstStyle/>
          <a:p>
            <a:pPr>
              <a:defRPr/>
            </a:pPr>
            <a:fld id="{61B884D8-24A8-43BE-84C9-26EF2A1AFC7A}" type="slidenum">
              <a:rPr lang="es-PE" smtClean="0"/>
              <a:pPr>
                <a:defRPr/>
              </a:pPr>
              <a:t>5</a:t>
            </a:fld>
            <a:endParaRPr lang="es-PE"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95536" y="543446"/>
            <a:ext cx="8496944" cy="5693866"/>
          </a:xfrm>
          <a:prstGeom prst="rect">
            <a:avLst/>
          </a:prstGeom>
        </p:spPr>
        <p:txBody>
          <a:bodyPr wrap="square">
            <a:spAutoFit/>
          </a:bodyPr>
          <a:lstStyle/>
          <a:p>
            <a:pPr algn="just"/>
            <a:r>
              <a:rPr lang="es-ES" sz="2800" dirty="0" smtClean="0"/>
              <a:t>a) </a:t>
            </a:r>
            <a:r>
              <a:rPr lang="es-ES" sz="2800" dirty="0"/>
              <a:t>Construcción permanentemente adherida </a:t>
            </a:r>
            <a:r>
              <a:rPr lang="es-ES" sz="2800" dirty="0" smtClean="0"/>
              <a:t>al</a:t>
            </a:r>
          </a:p>
          <a:p>
            <a:pPr algn="just"/>
            <a:r>
              <a:rPr lang="es-ES" sz="2800" dirty="0" smtClean="0"/>
              <a:t>     terreno</a:t>
            </a:r>
            <a:r>
              <a:rPr lang="es-ES" sz="2800" dirty="0"/>
              <a:t>. </a:t>
            </a:r>
          </a:p>
          <a:p>
            <a:pPr algn="just"/>
            <a:r>
              <a:rPr lang="es-ES" sz="2800" dirty="0"/>
              <a:t>b) Totalmente cerrado por las partes laterales </a:t>
            </a:r>
          </a:p>
          <a:p>
            <a:pPr algn="just"/>
            <a:r>
              <a:rPr lang="es-ES" sz="2800" dirty="0"/>
              <a:t>c) Cuenta con un techo. </a:t>
            </a:r>
          </a:p>
          <a:p>
            <a:pPr algn="just"/>
            <a:r>
              <a:rPr lang="es-ES" sz="2800" dirty="0"/>
              <a:t>d) La estadía de las personas es cotidiana en el </a:t>
            </a:r>
            <a:r>
              <a:rPr lang="es-ES" sz="2800" dirty="0" smtClean="0"/>
              <a:t>interior </a:t>
            </a:r>
          </a:p>
          <a:p>
            <a:pPr algn="just"/>
            <a:r>
              <a:rPr lang="es-ES" sz="2800" dirty="0"/>
              <a:t> </a:t>
            </a:r>
            <a:r>
              <a:rPr lang="es-ES" sz="2800" dirty="0" smtClean="0"/>
              <a:t>    de </a:t>
            </a:r>
            <a:r>
              <a:rPr lang="es-ES" sz="2800" dirty="0"/>
              <a:t>la unidad de activo, para la realización de </a:t>
            </a:r>
            <a:r>
              <a:rPr lang="es-ES" sz="2800" dirty="0" smtClean="0"/>
              <a:t>sus</a:t>
            </a:r>
          </a:p>
          <a:p>
            <a:pPr algn="just"/>
            <a:r>
              <a:rPr lang="es-ES" sz="2800" dirty="0"/>
              <a:t> </a:t>
            </a:r>
            <a:r>
              <a:rPr lang="es-ES" sz="2800" dirty="0" smtClean="0"/>
              <a:t>    actividades</a:t>
            </a:r>
            <a:r>
              <a:rPr lang="es-ES" sz="2800" dirty="0"/>
              <a:t>. </a:t>
            </a:r>
            <a:endParaRPr lang="es-ES" sz="2800" dirty="0" smtClean="0"/>
          </a:p>
          <a:p>
            <a:pPr algn="just"/>
            <a:endParaRPr lang="es-ES" sz="2800" dirty="0"/>
          </a:p>
          <a:p>
            <a:pPr algn="just"/>
            <a:r>
              <a:rPr lang="es-ES" sz="2800" dirty="0"/>
              <a:t>Son ejemplos de “edificios” a registrarse en la cuenta 1501.0299 “Otros Edificios no Residenciales” los siguientes: </a:t>
            </a:r>
            <a:r>
              <a:rPr lang="es-ES" sz="2800" dirty="0">
                <a:solidFill>
                  <a:srgbClr val="7030A0"/>
                </a:solidFill>
              </a:rPr>
              <a:t>almacén, camal, taller, centro comercial – locales comerciales, planta de tratamiento de residuos sólidos, torre de control, bunker, morgue, entre otros.</a:t>
            </a:r>
            <a:endParaRPr lang="es-ES" sz="2800" dirty="0">
              <a:solidFill>
                <a:srgbClr val="7030A0"/>
              </a:solidFill>
            </a:endParaRPr>
          </a:p>
        </p:txBody>
      </p:sp>
    </p:spTree>
    <p:extLst>
      <p:ext uri="{BB962C8B-B14F-4D97-AF65-F5344CB8AC3E}">
        <p14:creationId xmlns:p14="http://schemas.microsoft.com/office/powerpoint/2010/main" val="8462434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900003"/>
            <a:ext cx="8352928" cy="4401205"/>
          </a:xfrm>
          <a:prstGeom prst="rect">
            <a:avLst/>
          </a:prstGeom>
        </p:spPr>
        <p:txBody>
          <a:bodyPr wrap="square">
            <a:spAutoFit/>
          </a:bodyPr>
          <a:lstStyle/>
          <a:p>
            <a:pPr algn="just"/>
            <a:r>
              <a:rPr lang="es-ES" sz="2800" dirty="0">
                <a:solidFill>
                  <a:srgbClr val="7030A0"/>
                </a:solidFill>
              </a:rPr>
              <a:t>Los edificios utilizados para </a:t>
            </a:r>
            <a:r>
              <a:rPr lang="es-ES" sz="2800" dirty="0"/>
              <a:t>comedor popular, biblioteca, teatro, local comunal, coliseo, capilla, guardería, entre otros, forman parte de la cuenta 1501.0204 “Instalaciones Sociales y Culturales” </a:t>
            </a:r>
            <a:r>
              <a:rPr lang="es-ES" sz="2800" dirty="0">
                <a:solidFill>
                  <a:srgbClr val="7030A0"/>
                </a:solidFill>
              </a:rPr>
              <a:t>Las unidades de activo tales como </a:t>
            </a:r>
            <a:r>
              <a:rPr lang="es-ES" sz="2800" dirty="0"/>
              <a:t>Nichos, Conchas Acústicas, Mercados, Parques, Piscinas, Anfiteatros, Estadios, Puentes Peatonales, Cercos Perimétricos, Redes de Agua y Alcantarillado, Muelles, Campos Feriales, Pozos, Hangares, Terminal Terrestre, entre otros, deberán reclasificarse a la cuenta 1501.03”Estructuras”.  </a:t>
            </a:r>
          </a:p>
        </p:txBody>
      </p:sp>
    </p:spTree>
    <p:extLst>
      <p:ext uri="{BB962C8B-B14F-4D97-AF65-F5344CB8AC3E}">
        <p14:creationId xmlns:p14="http://schemas.microsoft.com/office/powerpoint/2010/main" val="38301858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12 Imagen" descr="FONDO_MOD_2-01.t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 name="1 Título"/>
          <p:cNvSpPr txBox="1">
            <a:spLocks/>
          </p:cNvSpPr>
          <p:nvPr/>
        </p:nvSpPr>
        <p:spPr>
          <a:xfrm>
            <a:off x="4184652" y="6215063"/>
            <a:ext cx="3744913" cy="620712"/>
          </a:xfrm>
          <a:prstGeom prst="rect">
            <a:avLst/>
          </a:prstGeom>
        </p:spPr>
        <p:txBody>
          <a:bodyPr anchor="ctr"/>
          <a:lstStyle/>
          <a:p>
            <a:pPr>
              <a:spcBef>
                <a:spcPct val="0"/>
              </a:spcBef>
              <a:defRPr/>
            </a:pPr>
            <a:endParaRPr lang="es-ES" sz="1600" b="1" i="1" kern="1500" dirty="0">
              <a:solidFill>
                <a:srgbClr val="FFFFFF"/>
              </a:solidFill>
            </a:endParaRPr>
          </a:p>
        </p:txBody>
      </p:sp>
      <p:grpSp>
        <p:nvGrpSpPr>
          <p:cNvPr id="2" name="15 Grupo"/>
          <p:cNvGrpSpPr/>
          <p:nvPr/>
        </p:nvGrpSpPr>
        <p:grpSpPr>
          <a:xfrm>
            <a:off x="539749" y="404813"/>
            <a:ext cx="5184539" cy="563127"/>
            <a:chOff x="539750" y="404813"/>
            <a:chExt cx="5184538" cy="563127"/>
          </a:xfrm>
        </p:grpSpPr>
        <p:sp>
          <p:nvSpPr>
            <p:cNvPr id="18" name="17 Rectángulo"/>
            <p:cNvSpPr/>
            <p:nvPr/>
          </p:nvSpPr>
          <p:spPr bwMode="auto">
            <a:xfrm>
              <a:off x="3132000" y="404813"/>
              <a:ext cx="2592288" cy="563127"/>
            </a:xfrm>
            <a:prstGeom prst="rect">
              <a:avLst/>
            </a:prstGeom>
            <a:solidFill>
              <a:schemeClr val="bg1"/>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PE" sz="1800" b="0" i="0" u="none" strike="noStrike" cap="none" normalizeH="0" baseline="0" smtClean="0">
                <a:ln>
                  <a:noFill/>
                </a:ln>
                <a:solidFill>
                  <a:schemeClr val="tx1"/>
                </a:solidFill>
                <a:effectLst/>
                <a:latin typeface="Arial" charset="0"/>
              </a:endParaRPr>
            </a:p>
          </p:txBody>
        </p:sp>
        <p:pic>
          <p:nvPicPr>
            <p:cNvPr id="19" name="Picture 5"/>
            <p:cNvPicPr>
              <a:picLocks noChangeAspect="1" noChangeArrowheads="1"/>
            </p:cNvPicPr>
            <p:nvPr/>
          </p:nvPicPr>
          <p:blipFill rotWithShape="1">
            <a:blip r:embed="rId3" cstate="print"/>
            <a:srcRect r="55098"/>
            <a:stretch/>
          </p:blipFill>
          <p:spPr bwMode="auto">
            <a:xfrm>
              <a:off x="539750" y="404813"/>
              <a:ext cx="2892092" cy="563127"/>
            </a:xfrm>
            <a:prstGeom prst="rect">
              <a:avLst/>
            </a:prstGeom>
            <a:noFill/>
            <a:ln w="9525">
              <a:noFill/>
              <a:miter lim="800000"/>
              <a:headEnd/>
              <a:tailEnd/>
            </a:ln>
          </p:spPr>
        </p:pic>
        <p:sp>
          <p:nvSpPr>
            <p:cNvPr id="26" name="25 Rectángulo"/>
            <p:cNvSpPr/>
            <p:nvPr/>
          </p:nvSpPr>
          <p:spPr>
            <a:xfrm>
              <a:off x="1691681" y="548680"/>
              <a:ext cx="1928826" cy="386645"/>
            </a:xfrm>
            <a:prstGeom prst="rect">
              <a:avLst/>
            </a:prstGeom>
          </p:spPr>
          <p:txBody>
            <a:bodyPr wrap="square">
              <a:spAutoFit/>
            </a:bodyPr>
            <a:lstStyle/>
            <a:p>
              <a:pPr fontAlgn="auto">
                <a:lnSpc>
                  <a:spcPts val="1100"/>
                </a:lnSpc>
                <a:spcBef>
                  <a:spcPts val="0"/>
                </a:spcBef>
                <a:spcAft>
                  <a:spcPts val="0"/>
                </a:spcAft>
                <a:defRPr/>
              </a:pPr>
              <a:r>
                <a:rPr lang="es-ES" sz="1400" spc="-60" dirty="0" smtClean="0">
                  <a:solidFill>
                    <a:schemeClr val="bg1"/>
                  </a:solidFill>
                  <a:latin typeface="Calibri" pitchFamily="34" charset="0"/>
                </a:rPr>
                <a:t>Ministerio</a:t>
              </a:r>
            </a:p>
            <a:p>
              <a:pPr fontAlgn="auto">
                <a:lnSpc>
                  <a:spcPts val="1100"/>
                </a:lnSpc>
                <a:spcBef>
                  <a:spcPts val="0"/>
                </a:spcBef>
                <a:spcAft>
                  <a:spcPts val="0"/>
                </a:spcAft>
                <a:defRPr/>
              </a:pPr>
              <a:r>
                <a:rPr lang="es-ES" sz="1400" spc="-60" dirty="0" smtClean="0">
                  <a:solidFill>
                    <a:schemeClr val="bg1"/>
                  </a:solidFill>
                  <a:latin typeface="Calibri" pitchFamily="34" charset="0"/>
                </a:rPr>
                <a:t>de Economía y Finanzas</a:t>
              </a:r>
              <a:endParaRPr lang="es-ES" sz="1400" spc="-60" dirty="0">
                <a:solidFill>
                  <a:schemeClr val="bg1"/>
                </a:solidFill>
                <a:latin typeface="Calibri" pitchFamily="34" charset="0"/>
              </a:endParaRPr>
            </a:p>
          </p:txBody>
        </p:sp>
        <p:sp>
          <p:nvSpPr>
            <p:cNvPr id="27" name="26 Rectángulo"/>
            <p:cNvSpPr/>
            <p:nvPr/>
          </p:nvSpPr>
          <p:spPr bwMode="auto">
            <a:xfrm>
              <a:off x="3463200" y="428976"/>
              <a:ext cx="2241723" cy="514800"/>
            </a:xfrm>
            <a:prstGeom prst="rect">
              <a:avLst/>
            </a:prstGeom>
            <a:solidFill>
              <a:srgbClr val="B2B2B2"/>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PE" sz="1800" b="0" i="0" u="none" strike="noStrike" cap="none" normalizeH="0" baseline="0" smtClean="0">
                <a:ln>
                  <a:noFill/>
                </a:ln>
                <a:solidFill>
                  <a:schemeClr val="tx1"/>
                </a:solidFill>
                <a:effectLst/>
                <a:latin typeface="Arial" charset="0"/>
              </a:endParaRPr>
            </a:p>
          </p:txBody>
        </p:sp>
        <p:sp>
          <p:nvSpPr>
            <p:cNvPr id="28" name="27 Rectángulo"/>
            <p:cNvSpPr/>
            <p:nvPr/>
          </p:nvSpPr>
          <p:spPr>
            <a:xfrm>
              <a:off x="3431842" y="548680"/>
              <a:ext cx="2273081" cy="386645"/>
            </a:xfrm>
            <a:prstGeom prst="rect">
              <a:avLst/>
            </a:prstGeom>
          </p:spPr>
          <p:txBody>
            <a:bodyPr wrap="square">
              <a:spAutoFit/>
            </a:bodyPr>
            <a:lstStyle/>
            <a:p>
              <a:pPr fontAlgn="auto">
                <a:lnSpc>
                  <a:spcPts val="1100"/>
                </a:lnSpc>
                <a:spcBef>
                  <a:spcPts val="0"/>
                </a:spcBef>
                <a:spcAft>
                  <a:spcPts val="0"/>
                </a:spcAft>
                <a:defRPr/>
              </a:pPr>
              <a:r>
                <a:rPr lang="es-ES" sz="1400" dirty="0" smtClean="0">
                  <a:solidFill>
                    <a:schemeClr val="bg1"/>
                  </a:solidFill>
                  <a:latin typeface="Calibri" pitchFamily="34" charset="0"/>
                </a:rPr>
                <a:t>Despacho</a:t>
              </a:r>
            </a:p>
            <a:p>
              <a:pPr fontAlgn="auto">
                <a:lnSpc>
                  <a:spcPts val="1100"/>
                </a:lnSpc>
                <a:spcBef>
                  <a:spcPts val="0"/>
                </a:spcBef>
                <a:spcAft>
                  <a:spcPts val="0"/>
                </a:spcAft>
                <a:defRPr/>
              </a:pPr>
              <a:r>
                <a:rPr lang="es-ES" sz="1400" dirty="0" smtClean="0">
                  <a:solidFill>
                    <a:schemeClr val="bg1"/>
                  </a:solidFill>
                  <a:latin typeface="Calibri" pitchFamily="34" charset="0"/>
                </a:rPr>
                <a:t>Viceministerial de Hacienda</a:t>
              </a:r>
              <a:endParaRPr lang="es-ES" sz="1400" dirty="0">
                <a:solidFill>
                  <a:schemeClr val="bg1"/>
                </a:solidFill>
                <a:latin typeface="Calibri" pitchFamily="34" charset="0"/>
              </a:endParaRPr>
            </a:p>
          </p:txBody>
        </p:sp>
      </p:grpSp>
      <p:sp>
        <p:nvSpPr>
          <p:cNvPr id="21" name="12 CuadroTexto"/>
          <p:cNvSpPr txBox="1">
            <a:spLocks noChangeArrowheads="1"/>
          </p:cNvSpPr>
          <p:nvPr/>
        </p:nvSpPr>
        <p:spPr bwMode="auto">
          <a:xfrm flipH="1">
            <a:off x="3232372" y="5949281"/>
            <a:ext cx="5660108" cy="837152"/>
          </a:xfrm>
          <a:prstGeom prst="rect">
            <a:avLst/>
          </a:prstGeom>
          <a:noFill/>
          <a:ln w="9525">
            <a:noFill/>
            <a:miter lim="800000"/>
            <a:headEnd/>
            <a:tailEnd/>
          </a:ln>
        </p:spPr>
        <p:txBody>
          <a:bodyPr wrap="square">
            <a:spAutoFit/>
          </a:bodyPr>
          <a:lstStyle/>
          <a:p>
            <a:pPr>
              <a:lnSpc>
                <a:spcPct val="110000"/>
              </a:lnSpc>
            </a:pPr>
            <a:r>
              <a:rPr lang="es-ES" sz="2200" b="1" dirty="0" smtClean="0">
                <a:latin typeface="Calibri" pitchFamily="34" charset="0"/>
              </a:rPr>
              <a:t>Dirección </a:t>
            </a:r>
            <a:r>
              <a:rPr lang="es-ES" sz="2200" b="1" dirty="0">
                <a:latin typeface="Calibri" pitchFamily="34" charset="0"/>
              </a:rPr>
              <a:t>General  de Contabilidad Pública</a:t>
            </a:r>
          </a:p>
          <a:p>
            <a:pPr>
              <a:lnSpc>
                <a:spcPct val="110000"/>
              </a:lnSpc>
            </a:pPr>
            <a:r>
              <a:rPr lang="es-ES" sz="2200" b="0" dirty="0" smtClean="0">
                <a:latin typeface="Calibri" pitchFamily="34" charset="0"/>
              </a:rPr>
              <a:t>Lima, </a:t>
            </a:r>
            <a:r>
              <a:rPr lang="es-ES" sz="2200" dirty="0" smtClean="0">
                <a:latin typeface="Calibri" pitchFamily="34" charset="0"/>
              </a:rPr>
              <a:t>diciembre</a:t>
            </a:r>
            <a:r>
              <a:rPr lang="es-ES" sz="2200" b="0" dirty="0" smtClean="0">
                <a:latin typeface="Calibri" pitchFamily="34" charset="0"/>
              </a:rPr>
              <a:t> de 2015</a:t>
            </a:r>
            <a:endParaRPr lang="es-ES" sz="2200" b="0" dirty="0">
              <a:latin typeface="Calibri" pitchFamily="34" charset="0"/>
            </a:endParaRPr>
          </a:p>
        </p:txBody>
      </p:sp>
      <p:sp>
        <p:nvSpPr>
          <p:cNvPr id="23" name="1 Título"/>
          <p:cNvSpPr txBox="1">
            <a:spLocks/>
          </p:cNvSpPr>
          <p:nvPr/>
        </p:nvSpPr>
        <p:spPr bwMode="auto">
          <a:xfrm>
            <a:off x="3603653" y="2273302"/>
            <a:ext cx="5254627" cy="151288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p>
            <a:pPr marL="469900" marR="0" lvl="0" indent="-469900" algn="l" defTabSz="914400" rtl="0" eaLnBrk="0" fontAlgn="auto" latinLnBrk="0" hangingPunct="0">
              <a:lnSpc>
                <a:spcPct val="100000"/>
              </a:lnSpc>
              <a:spcBef>
                <a:spcPct val="0"/>
              </a:spcBef>
              <a:spcAft>
                <a:spcPts val="0"/>
              </a:spcAft>
              <a:buClr>
                <a:schemeClr val="accent2"/>
              </a:buClr>
              <a:buSzTx/>
              <a:tabLst/>
              <a:defRPr/>
            </a:pPr>
            <a:endParaRPr kumimoji="0" lang="es-ES" sz="2800" b="1" i="0" u="none" strike="noStrike" kern="1500" cap="none" spc="0" normalizeH="0" baseline="0" noProof="0" dirty="0">
              <a:ln>
                <a:noFill/>
              </a:ln>
              <a:solidFill>
                <a:schemeClr val="tx1"/>
              </a:solidFill>
              <a:effectLst/>
              <a:uLnTx/>
              <a:uFillTx/>
              <a:latin typeface="Calibri" pitchFamily="34" charset="0"/>
              <a:ea typeface="+mn-ea"/>
              <a:cs typeface="+mn-cs"/>
            </a:endParaRPr>
          </a:p>
        </p:txBody>
      </p:sp>
      <p:sp>
        <p:nvSpPr>
          <p:cNvPr id="16" name="15 CuadroTexto"/>
          <p:cNvSpPr txBox="1"/>
          <p:nvPr/>
        </p:nvSpPr>
        <p:spPr>
          <a:xfrm>
            <a:off x="2339752" y="2239704"/>
            <a:ext cx="6336704" cy="2215991"/>
          </a:xfrm>
          <a:prstGeom prst="rect">
            <a:avLst/>
          </a:prstGeom>
          <a:noFill/>
        </p:spPr>
        <p:txBody>
          <a:bodyPr wrap="square" rtlCol="0">
            <a:spAutoFit/>
          </a:bodyPr>
          <a:lstStyle/>
          <a:p>
            <a:r>
              <a:rPr lang="es-ES" sz="5400" b="1" dirty="0" smtClean="0"/>
              <a:t>Gracias</a:t>
            </a:r>
            <a:endParaRPr lang="es-ES" sz="5400" b="1" dirty="0"/>
          </a:p>
          <a:p>
            <a:endParaRPr lang="es-ES" sz="2800" b="1" dirty="0" smtClean="0"/>
          </a:p>
          <a:p>
            <a:r>
              <a:rPr lang="es-ES" sz="2800" b="1" dirty="0" smtClean="0"/>
              <a:t>CPC. JORGE BALTODANO JARA</a:t>
            </a:r>
          </a:p>
          <a:p>
            <a:r>
              <a:rPr lang="es-ES" sz="2800" b="1" dirty="0" smtClean="0"/>
              <a:t>jbaltodano@mef.Gob.pe</a:t>
            </a:r>
          </a:p>
        </p:txBody>
      </p:sp>
    </p:spTree>
    <p:extLst>
      <p:ext uri="{BB962C8B-B14F-4D97-AF65-F5344CB8AC3E}">
        <p14:creationId xmlns:p14="http://schemas.microsoft.com/office/powerpoint/2010/main" val="758203227"/>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1 Imagen"/>
          <p:cNvPicPr>
            <a:picLocks noChangeAspect="1" noChangeArrowheads="1"/>
          </p:cNvPicPr>
          <p:nvPr/>
        </p:nvPicPr>
        <p:blipFill>
          <a:blip r:embed="rId2" cstate="print"/>
          <a:srcRect t="12399" r="13583" b="4742"/>
          <a:stretch>
            <a:fillRect/>
          </a:stretch>
        </p:blipFill>
        <p:spPr bwMode="auto">
          <a:xfrm>
            <a:off x="571500" y="0"/>
            <a:ext cx="8001000" cy="6858000"/>
          </a:xfrm>
          <a:prstGeom prst="rect">
            <a:avLst/>
          </a:prstGeom>
          <a:noFill/>
          <a:ln w="9525">
            <a:noFill/>
            <a:miter lim="800000"/>
            <a:headEnd/>
            <a:tailEnd/>
          </a:ln>
        </p:spPr>
      </p:pic>
      <p:sp>
        <p:nvSpPr>
          <p:cNvPr id="3" name="2 Marcador de número de diapositiva"/>
          <p:cNvSpPr>
            <a:spLocks noGrp="1"/>
          </p:cNvSpPr>
          <p:nvPr>
            <p:ph type="sldNum" sz="quarter" idx="12"/>
          </p:nvPr>
        </p:nvSpPr>
        <p:spPr>
          <a:xfrm>
            <a:off x="8786842" y="6356350"/>
            <a:ext cx="257148" cy="365125"/>
          </a:xfrm>
        </p:spPr>
        <p:txBody>
          <a:bodyPr/>
          <a:lstStyle/>
          <a:p>
            <a:pPr>
              <a:defRPr/>
            </a:pPr>
            <a:fld id="{61B884D8-24A8-43BE-84C9-26EF2A1AFC7A}" type="slidenum">
              <a:rPr lang="es-PE" smtClean="0"/>
              <a:pPr>
                <a:defRPr/>
              </a:pPr>
              <a:t>6</a:t>
            </a:fld>
            <a:endParaRPr lang="es-P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1 Imagen"/>
          <p:cNvPicPr>
            <a:picLocks noChangeAspect="1" noChangeArrowheads="1"/>
          </p:cNvPicPr>
          <p:nvPr/>
        </p:nvPicPr>
        <p:blipFill>
          <a:blip r:embed="rId2" cstate="print"/>
          <a:srcRect t="14229" r="12624" b="44562"/>
          <a:stretch>
            <a:fillRect/>
          </a:stretch>
        </p:blipFill>
        <p:spPr bwMode="auto">
          <a:xfrm>
            <a:off x="714375" y="285750"/>
            <a:ext cx="7929563" cy="6072188"/>
          </a:xfrm>
          <a:prstGeom prst="rect">
            <a:avLst/>
          </a:prstGeom>
          <a:noFill/>
          <a:ln w="9525">
            <a:noFill/>
            <a:miter lim="800000"/>
            <a:headEnd/>
            <a:tailEnd/>
          </a:ln>
        </p:spPr>
      </p:pic>
      <p:sp>
        <p:nvSpPr>
          <p:cNvPr id="3" name="2 Marcador de número de diapositiva"/>
          <p:cNvSpPr>
            <a:spLocks noGrp="1"/>
          </p:cNvSpPr>
          <p:nvPr>
            <p:ph type="sldNum" sz="quarter" idx="12"/>
          </p:nvPr>
        </p:nvSpPr>
        <p:spPr>
          <a:xfrm>
            <a:off x="8286776" y="6356350"/>
            <a:ext cx="400024" cy="365125"/>
          </a:xfrm>
        </p:spPr>
        <p:txBody>
          <a:bodyPr/>
          <a:lstStyle/>
          <a:p>
            <a:pPr>
              <a:defRPr/>
            </a:pPr>
            <a:fld id="{61B884D8-24A8-43BE-84C9-26EF2A1AFC7A}" type="slidenum">
              <a:rPr lang="es-PE" smtClean="0"/>
              <a:pPr>
                <a:defRPr/>
              </a:pPr>
              <a:t>7</a:t>
            </a:fld>
            <a:endParaRPr lang="es-P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715404" y="6356350"/>
            <a:ext cx="257148" cy="365125"/>
          </a:xfrm>
        </p:spPr>
        <p:txBody>
          <a:bodyPr/>
          <a:lstStyle/>
          <a:p>
            <a:pPr>
              <a:defRPr/>
            </a:pPr>
            <a:fld id="{61B884D8-24A8-43BE-84C9-26EF2A1AFC7A}" type="slidenum">
              <a:rPr lang="es-PE" smtClean="0"/>
              <a:pPr>
                <a:defRPr/>
              </a:pPr>
              <a:t>8</a:t>
            </a:fld>
            <a:endParaRPr lang="es-PE" dirty="0"/>
          </a:p>
        </p:txBody>
      </p:sp>
      <p:sp>
        <p:nvSpPr>
          <p:cNvPr id="5" name="4 CuadroTexto"/>
          <p:cNvSpPr txBox="1"/>
          <p:nvPr/>
        </p:nvSpPr>
        <p:spPr>
          <a:xfrm>
            <a:off x="2428860" y="785794"/>
            <a:ext cx="4643470" cy="400110"/>
          </a:xfrm>
          <a:prstGeom prst="rect">
            <a:avLst/>
          </a:prstGeom>
          <a:noFill/>
        </p:spPr>
        <p:txBody>
          <a:bodyPr wrap="square" rtlCol="0">
            <a:spAutoFit/>
          </a:bodyPr>
          <a:lstStyle/>
          <a:p>
            <a:pPr algn="ctr"/>
            <a:r>
              <a:rPr lang="es-PE" sz="2000" b="1" dirty="0" smtClean="0">
                <a:latin typeface="Calibri cuerpo"/>
              </a:rPr>
              <a:t>DIRECTIVA N° 002-2014-EF/51.01</a:t>
            </a:r>
            <a:endParaRPr lang="es-PE" sz="2000" b="1" dirty="0">
              <a:latin typeface="Calibri cuerpo"/>
            </a:endParaRPr>
          </a:p>
        </p:txBody>
      </p:sp>
      <p:sp>
        <p:nvSpPr>
          <p:cNvPr id="6" name="5 CuadroTexto"/>
          <p:cNvSpPr txBox="1"/>
          <p:nvPr/>
        </p:nvSpPr>
        <p:spPr>
          <a:xfrm>
            <a:off x="4000496" y="1285860"/>
            <a:ext cx="1500198" cy="369332"/>
          </a:xfrm>
          <a:prstGeom prst="rect">
            <a:avLst/>
          </a:prstGeom>
          <a:noFill/>
        </p:spPr>
        <p:txBody>
          <a:bodyPr wrap="square" rtlCol="0">
            <a:spAutoFit/>
          </a:bodyPr>
          <a:lstStyle/>
          <a:p>
            <a:pPr algn="ctr"/>
            <a:r>
              <a:rPr lang="es-PE" b="1" dirty="0" smtClean="0">
                <a:latin typeface="Calibri cuerpo"/>
              </a:rPr>
              <a:t>INDICE</a:t>
            </a:r>
            <a:endParaRPr lang="es-PE" b="1" dirty="0">
              <a:latin typeface="Calibri cuerpo"/>
            </a:endParaRPr>
          </a:p>
        </p:txBody>
      </p:sp>
      <p:sp>
        <p:nvSpPr>
          <p:cNvPr id="7" name="6 CuadroTexto"/>
          <p:cNvSpPr txBox="1"/>
          <p:nvPr/>
        </p:nvSpPr>
        <p:spPr>
          <a:xfrm>
            <a:off x="571472" y="1643050"/>
            <a:ext cx="8215370" cy="5170646"/>
          </a:xfrm>
          <a:prstGeom prst="rect">
            <a:avLst/>
          </a:prstGeom>
          <a:noFill/>
        </p:spPr>
        <p:txBody>
          <a:bodyPr wrap="square" rtlCol="0">
            <a:spAutoFit/>
          </a:bodyPr>
          <a:lstStyle/>
          <a:p>
            <a:pPr marL="342900" indent="-342900">
              <a:buAutoNum type="arabicPeriod"/>
            </a:pPr>
            <a:r>
              <a:rPr lang="es-PE" sz="2200" dirty="0" smtClean="0">
                <a:latin typeface="Calibri cuerpo"/>
              </a:rPr>
              <a:t>Objeto</a:t>
            </a:r>
          </a:p>
          <a:p>
            <a:pPr marL="342900" indent="-342900">
              <a:buAutoNum type="arabicPeriod"/>
            </a:pPr>
            <a:r>
              <a:rPr lang="es-PE" sz="2200" dirty="0" smtClean="0">
                <a:latin typeface="Calibri cuerpo"/>
              </a:rPr>
              <a:t>Base Legal</a:t>
            </a:r>
          </a:p>
          <a:p>
            <a:pPr marL="342900" indent="-342900">
              <a:buAutoNum type="arabicPeriod"/>
            </a:pPr>
            <a:r>
              <a:rPr lang="es-PE" sz="2200" dirty="0" smtClean="0">
                <a:latin typeface="Calibri cuerpo"/>
              </a:rPr>
              <a:t>Alcance</a:t>
            </a:r>
          </a:p>
          <a:p>
            <a:pPr marL="342900" indent="-342900">
              <a:buAutoNum type="arabicPeriod"/>
            </a:pPr>
            <a:r>
              <a:rPr lang="es-PE" sz="2200" dirty="0" smtClean="0">
                <a:latin typeface="Calibri cuerpo"/>
              </a:rPr>
              <a:t>Metodología para la modificación de la vida útil de edificios</a:t>
            </a:r>
          </a:p>
          <a:p>
            <a:pPr marL="342900" indent="-342900">
              <a:buAutoNum type="arabicPeriod"/>
            </a:pPr>
            <a:r>
              <a:rPr lang="es-PE" sz="2200" dirty="0" smtClean="0">
                <a:latin typeface="Calibri cuerpo"/>
              </a:rPr>
              <a:t>Metodología para la revaluación de edificios y terrenos</a:t>
            </a:r>
          </a:p>
          <a:p>
            <a:pPr marL="342900" indent="-342900"/>
            <a:r>
              <a:rPr lang="es-PE" sz="2200" dirty="0" smtClean="0">
                <a:latin typeface="Calibri cuerpo"/>
              </a:rPr>
              <a:t>	5.1 Revaluación de Edificios</a:t>
            </a:r>
          </a:p>
          <a:p>
            <a:pPr marL="342900" indent="-342900"/>
            <a:r>
              <a:rPr lang="es-PE" sz="2200" dirty="0" smtClean="0">
                <a:latin typeface="Calibri cuerpo"/>
              </a:rPr>
              <a:t>		5.1.1 Tasación</a:t>
            </a:r>
          </a:p>
          <a:p>
            <a:pPr marL="342900" indent="-342900"/>
            <a:r>
              <a:rPr lang="es-PE" sz="2200" dirty="0" smtClean="0">
                <a:latin typeface="Calibri cuerpo"/>
              </a:rPr>
              <a:t>		5.1.2  Factores de Ajuste</a:t>
            </a:r>
          </a:p>
          <a:p>
            <a:pPr marL="342900" indent="-342900"/>
            <a:r>
              <a:rPr lang="es-PE" sz="2200" dirty="0" smtClean="0">
                <a:latin typeface="Calibri cuerpo"/>
              </a:rPr>
              <a:t>		5.1.3  Deterioro</a:t>
            </a:r>
          </a:p>
          <a:p>
            <a:pPr marL="342900" indent="-342900"/>
            <a:r>
              <a:rPr lang="es-PE" sz="2200" dirty="0" smtClean="0">
                <a:latin typeface="Calibri cuerpo"/>
              </a:rPr>
              <a:t>		5.1.4  Excepciones</a:t>
            </a:r>
          </a:p>
          <a:p>
            <a:pPr marL="342900" indent="-342900"/>
            <a:r>
              <a:rPr lang="es-PE" sz="2200" dirty="0" smtClean="0">
                <a:latin typeface="Calibri cuerpo"/>
              </a:rPr>
              <a:t>	5.2 Revaluación de Terrenos</a:t>
            </a:r>
          </a:p>
          <a:p>
            <a:pPr marL="342900" indent="-342900"/>
            <a:r>
              <a:rPr lang="es-PE" sz="2200" dirty="0" smtClean="0">
                <a:latin typeface="Calibri cuerpo"/>
              </a:rPr>
              <a:t>		5.2.1  Tasación</a:t>
            </a:r>
          </a:p>
          <a:p>
            <a:pPr marL="342900" indent="-342900"/>
            <a:r>
              <a:rPr lang="es-PE" sz="2200" dirty="0" smtClean="0">
                <a:latin typeface="Calibri cuerpo"/>
              </a:rPr>
              <a:t>		5.2.2  Estimación de Valores por Organismos 		          Competentes</a:t>
            </a:r>
          </a:p>
          <a:p>
            <a:pPr marL="342900" indent="-342900"/>
            <a:r>
              <a:rPr lang="es-PE" sz="2200" dirty="0" smtClean="0">
                <a:latin typeface="Calibri cuerpo"/>
              </a:rPr>
              <a:t>		5.2.3  Valor Arancelario</a:t>
            </a:r>
            <a:endParaRPr lang="es-PE"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61B884D8-24A8-43BE-84C9-26EF2A1AFC7A}" type="slidenum">
              <a:rPr lang="es-PE" smtClean="0"/>
              <a:pPr>
                <a:defRPr/>
              </a:pPr>
              <a:t>9</a:t>
            </a:fld>
            <a:endParaRPr lang="es-PE"/>
          </a:p>
        </p:txBody>
      </p:sp>
      <p:sp>
        <p:nvSpPr>
          <p:cNvPr id="4" name="3 CuadroTexto"/>
          <p:cNvSpPr txBox="1"/>
          <p:nvPr/>
        </p:nvSpPr>
        <p:spPr>
          <a:xfrm>
            <a:off x="500034" y="976387"/>
            <a:ext cx="8215370" cy="4524315"/>
          </a:xfrm>
          <a:prstGeom prst="rect">
            <a:avLst/>
          </a:prstGeom>
          <a:noFill/>
        </p:spPr>
        <p:txBody>
          <a:bodyPr wrap="square" rtlCol="0">
            <a:spAutoFit/>
          </a:bodyPr>
          <a:lstStyle/>
          <a:p>
            <a:pPr algn="just"/>
            <a:r>
              <a:rPr lang="es-PE" sz="2400" dirty="0" smtClean="0">
                <a:latin typeface="Calibri cuerpo"/>
              </a:rPr>
              <a:t>6. Metodología para la Identificación e Incorporación de</a:t>
            </a:r>
          </a:p>
          <a:p>
            <a:pPr algn="just"/>
            <a:r>
              <a:rPr lang="es-PE" sz="2400" dirty="0" smtClean="0">
                <a:latin typeface="Calibri cuerpo"/>
              </a:rPr>
              <a:t>    Edificios y Terrenos en Administración Funcional</a:t>
            </a:r>
          </a:p>
          <a:p>
            <a:pPr algn="just"/>
            <a:endParaRPr lang="es-PE" sz="2400" dirty="0" smtClean="0">
              <a:latin typeface="Calibri cuerpo"/>
            </a:endParaRPr>
          </a:p>
          <a:p>
            <a:pPr algn="just"/>
            <a:r>
              <a:rPr lang="es-PE" sz="2400" dirty="0" smtClean="0">
                <a:latin typeface="Calibri cuerpo"/>
              </a:rPr>
              <a:t>	6.1 Identificación y medición</a:t>
            </a:r>
          </a:p>
          <a:p>
            <a:pPr algn="just"/>
            <a:r>
              <a:rPr lang="es-PE" sz="2400" dirty="0" smtClean="0">
                <a:latin typeface="Calibri cuerpo"/>
              </a:rPr>
              <a:t>	6.2 Registro Contable</a:t>
            </a:r>
          </a:p>
          <a:p>
            <a:pPr algn="just"/>
            <a:endParaRPr lang="es-PE" sz="2400" dirty="0" smtClean="0">
              <a:latin typeface="Calibri cuerpo"/>
            </a:endParaRPr>
          </a:p>
          <a:p>
            <a:pPr algn="just"/>
            <a:r>
              <a:rPr lang="es-PE" sz="2400" dirty="0" smtClean="0">
                <a:latin typeface="Calibri cuerpo"/>
              </a:rPr>
              <a:t>7. Reclasificación de Propiedades de Inversión</a:t>
            </a:r>
          </a:p>
          <a:p>
            <a:pPr algn="just"/>
            <a:r>
              <a:rPr lang="es-PE" sz="2400" dirty="0" smtClean="0">
                <a:latin typeface="Calibri cuerpo"/>
              </a:rPr>
              <a:t>8. Responsables del Cumplimiento de la Directiva</a:t>
            </a:r>
          </a:p>
          <a:p>
            <a:pPr algn="just"/>
            <a:r>
              <a:rPr lang="es-PE" sz="2400" dirty="0" smtClean="0">
                <a:latin typeface="Calibri cuerpo"/>
              </a:rPr>
              <a:t>9. Cuentas Y Subcuentas Contables aplicables en la</a:t>
            </a:r>
          </a:p>
          <a:p>
            <a:pPr algn="just"/>
            <a:r>
              <a:rPr lang="es-PE" sz="2400" dirty="0" smtClean="0">
                <a:latin typeface="Calibri cuerpo"/>
              </a:rPr>
              <a:t>     Directiva</a:t>
            </a:r>
          </a:p>
          <a:p>
            <a:pPr algn="just"/>
            <a:r>
              <a:rPr lang="es-PE" sz="2400" dirty="0" smtClean="0">
                <a:latin typeface="Calibri cuerpo"/>
              </a:rPr>
              <a:t>10. Instrucciones Complementarias</a:t>
            </a:r>
          </a:p>
          <a:p>
            <a:pPr algn="just"/>
            <a:r>
              <a:rPr lang="es-PE" sz="2400" dirty="0" smtClean="0">
                <a:latin typeface="Calibri cuerpo"/>
              </a:rPr>
              <a:t>11. Casuística</a:t>
            </a:r>
            <a:endParaRPr lang="es-PE" sz="2400" dirty="0">
              <a:latin typeface="Calibri cuerpo"/>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1858</TotalTime>
  <Words>1872</Words>
  <Application>Microsoft Office PowerPoint</Application>
  <PresentationFormat>Presentación en pantalla (4:3)</PresentationFormat>
  <Paragraphs>349</Paragraphs>
  <Slides>52</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52</vt:i4>
      </vt:variant>
    </vt:vector>
  </HeadingPairs>
  <TitlesOfParts>
    <vt:vector size="62" baseType="lpstr">
      <vt:lpstr>PMingLiU</vt:lpstr>
      <vt:lpstr>Arial</vt:lpstr>
      <vt:lpstr>Arial Black</vt:lpstr>
      <vt:lpstr>Calibri</vt:lpstr>
      <vt:lpstr>Calibri cuerpo</vt:lpstr>
      <vt:lpstr>Calibri Light</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MODIFICACIÓN DE LA VIDA ÚTIL DE EDIFICIOS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AMPLIACION DE FECHA DE REGISTRO DE INFORMACION EN EL MODULO DE REVALUACION</vt:lpstr>
      <vt:lpstr>MODIFICACIONES DE LA REVALUACION DE EDIFICIOS Y TERRENOS</vt:lpstr>
      <vt:lpstr>ADMINISTRACION FUNCIONAL  CASOS PRACTICOS</vt:lpstr>
      <vt:lpstr>  PROPIEDADES DE INVERSION  CASOS PRACTICOS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Monica</dc:creator>
  <cp:lastModifiedBy>Baltodano Jara, Jorge</cp:lastModifiedBy>
  <cp:revision>104</cp:revision>
  <dcterms:created xsi:type="dcterms:W3CDTF">2014-01-21T16:25:19Z</dcterms:created>
  <dcterms:modified xsi:type="dcterms:W3CDTF">2015-11-25T15:42:28Z</dcterms:modified>
</cp:coreProperties>
</file>